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257" r:id="rId3"/>
    <p:sldId id="263" r:id="rId4"/>
    <p:sldId id="258" r:id="rId5"/>
    <p:sldId id="265" r:id="rId6"/>
    <p:sldId id="275" r:id="rId7"/>
    <p:sldId id="259" r:id="rId8"/>
    <p:sldId id="260" r:id="rId9"/>
    <p:sldId id="261" r:id="rId10"/>
    <p:sldId id="262" r:id="rId11"/>
    <p:sldId id="270" r:id="rId12"/>
    <p:sldId id="271" r:id="rId13"/>
    <p:sldId id="273" r:id="rId14"/>
    <p:sldId id="272" r:id="rId15"/>
    <p:sldId id="274" r:id="rId16"/>
    <p:sldId id="268" r:id="rId17"/>
    <p:sldId id="277" r:id="rId18"/>
    <p:sldId id="267" r:id="rId19"/>
    <p:sldId id="278" r:id="rId20"/>
    <p:sldId id="276" r:id="rId21"/>
    <p:sldId id="269" r:id="rId22"/>
    <p:sldId id="280" r:id="rId23"/>
    <p:sldId id="27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973F"/>
    <a:srgbClr val="3D3935"/>
    <a:srgbClr val="2A1A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60" autoAdjust="0"/>
    <p:restoredTop sz="83704"/>
  </p:normalViewPr>
  <p:slideViewPr>
    <p:cSldViewPr snapToGrid="0">
      <p:cViewPr varScale="1">
        <p:scale>
          <a:sx n="85" d="100"/>
          <a:sy n="85" d="100"/>
        </p:scale>
        <p:origin x="16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3DC1D-B2DD-6A4E-B44B-5EF2BF9E3F4A}" type="datetimeFigureOut">
              <a:rPr lang="en-US" smtClean="0"/>
              <a:t>12/7/21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FEEAAC-44F5-A74D-AC35-ACE04E38DD44}" type="slidenum">
              <a:rPr lang="en-US" smtClean="0"/>
              <a:t>‹#›</a:t>
            </a:fld>
            <a:endParaRPr lang="en-US"/>
          </a:p>
        </p:txBody>
      </p:sp>
    </p:spTree>
    <p:extLst>
      <p:ext uri="{BB962C8B-B14F-4D97-AF65-F5344CB8AC3E}">
        <p14:creationId xmlns:p14="http://schemas.microsoft.com/office/powerpoint/2010/main" val="119861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join the Gamma Beta Phi Society and make a difference in your community as a member, but if you have a desire to learn more about leadership, there are multiple ways you can serve. First, you can serve in a leadership position within your own chapter [insert info here about how your chapter functions, if there are special functions/events that you hold, etc.]. If you are interested in not only serving as a member in your chapter but also serving other units in your geographic area, consider serving as a Region Senator, where you would interact with chapters across several states. There are even national opportunities, as GBP National Senate has student members who participate in the policy and decision making that impacts the entire Society.</a:t>
            </a:r>
          </a:p>
        </p:txBody>
      </p:sp>
      <p:sp>
        <p:nvSpPr>
          <p:cNvPr id="4" name="Slide Number Placeholder 3"/>
          <p:cNvSpPr>
            <a:spLocks noGrp="1"/>
          </p:cNvSpPr>
          <p:nvPr>
            <p:ph type="sldNum" sz="quarter" idx="5"/>
          </p:nvPr>
        </p:nvSpPr>
        <p:spPr/>
        <p:txBody>
          <a:bodyPr/>
          <a:lstStyle/>
          <a:p>
            <a:fld id="{B4FEEAAC-44F5-A74D-AC35-ACE04E38DD44}" type="slidenum">
              <a:rPr lang="en-US" smtClean="0"/>
              <a:t>12</a:t>
            </a:fld>
            <a:endParaRPr lang="en-US"/>
          </a:p>
        </p:txBody>
      </p:sp>
    </p:spTree>
    <p:extLst>
      <p:ext uri="{BB962C8B-B14F-4D97-AF65-F5344CB8AC3E}">
        <p14:creationId xmlns:p14="http://schemas.microsoft.com/office/powerpoint/2010/main" val="3977822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Scholarships open in spring semester each year. Check the GBP website for more details as the time draws nearer.</a:t>
            </a:r>
          </a:p>
        </p:txBody>
      </p:sp>
      <p:sp>
        <p:nvSpPr>
          <p:cNvPr id="4" name="Slide Number Placeholder 3"/>
          <p:cNvSpPr>
            <a:spLocks noGrp="1"/>
          </p:cNvSpPr>
          <p:nvPr>
            <p:ph type="sldNum" sz="quarter" idx="5"/>
          </p:nvPr>
        </p:nvSpPr>
        <p:spPr/>
        <p:txBody>
          <a:bodyPr/>
          <a:lstStyle/>
          <a:p>
            <a:fld id="{B4FEEAAC-44F5-A74D-AC35-ACE04E38DD44}" type="slidenum">
              <a:rPr lang="en-US" smtClean="0"/>
              <a:t>13</a:t>
            </a:fld>
            <a:endParaRPr lang="en-US"/>
          </a:p>
        </p:txBody>
      </p:sp>
    </p:spTree>
    <p:extLst>
      <p:ext uri="{BB962C8B-B14F-4D97-AF65-F5344CB8AC3E}">
        <p14:creationId xmlns:p14="http://schemas.microsoft.com/office/powerpoint/2010/main" val="332824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opportunities to network within your campus community, at region events, and even at national events.</a:t>
            </a:r>
          </a:p>
        </p:txBody>
      </p:sp>
      <p:sp>
        <p:nvSpPr>
          <p:cNvPr id="4" name="Slide Number Placeholder 3"/>
          <p:cNvSpPr>
            <a:spLocks noGrp="1"/>
          </p:cNvSpPr>
          <p:nvPr>
            <p:ph type="sldNum" sz="quarter" idx="5"/>
          </p:nvPr>
        </p:nvSpPr>
        <p:spPr/>
        <p:txBody>
          <a:bodyPr/>
          <a:lstStyle/>
          <a:p>
            <a:fld id="{B4FEEAAC-44F5-A74D-AC35-ACE04E38DD44}" type="slidenum">
              <a:rPr lang="en-US" smtClean="0"/>
              <a:t>14</a:t>
            </a:fld>
            <a:endParaRPr lang="en-US"/>
          </a:p>
        </p:txBody>
      </p:sp>
    </p:spTree>
    <p:extLst>
      <p:ext uri="{BB962C8B-B14F-4D97-AF65-F5344CB8AC3E}">
        <p14:creationId xmlns:p14="http://schemas.microsoft.com/office/powerpoint/2010/main" val="380548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local chapter is active in the community in these ways…</a:t>
            </a:r>
          </a:p>
        </p:txBody>
      </p:sp>
      <p:sp>
        <p:nvSpPr>
          <p:cNvPr id="4" name="Slide Number Placeholder 3"/>
          <p:cNvSpPr>
            <a:spLocks noGrp="1"/>
          </p:cNvSpPr>
          <p:nvPr>
            <p:ph type="sldNum" sz="quarter" idx="5"/>
          </p:nvPr>
        </p:nvSpPr>
        <p:spPr/>
        <p:txBody>
          <a:bodyPr/>
          <a:lstStyle/>
          <a:p>
            <a:fld id="{B4FEEAAC-44F5-A74D-AC35-ACE04E38DD44}" type="slidenum">
              <a:rPr lang="en-US" smtClean="0"/>
              <a:t>15</a:t>
            </a:fld>
            <a:endParaRPr lang="en-US"/>
          </a:p>
        </p:txBody>
      </p:sp>
    </p:spTree>
    <p:extLst>
      <p:ext uri="{BB962C8B-B14F-4D97-AF65-F5344CB8AC3E}">
        <p14:creationId xmlns:p14="http://schemas.microsoft.com/office/powerpoint/2010/main" val="403668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time comes for you to graduate, you should be proud of your accomplishments, so be sure to wear your honor cord and honor stole as you walk across that stage!</a:t>
            </a:r>
          </a:p>
        </p:txBody>
      </p:sp>
      <p:sp>
        <p:nvSpPr>
          <p:cNvPr id="4" name="Slide Number Placeholder 3"/>
          <p:cNvSpPr>
            <a:spLocks noGrp="1"/>
          </p:cNvSpPr>
          <p:nvPr>
            <p:ph type="sldNum" sz="quarter" idx="5"/>
          </p:nvPr>
        </p:nvSpPr>
        <p:spPr/>
        <p:txBody>
          <a:bodyPr/>
          <a:lstStyle/>
          <a:p>
            <a:fld id="{B4FEEAAC-44F5-A74D-AC35-ACE04E38DD44}" type="slidenum">
              <a:rPr lang="en-US" smtClean="0"/>
              <a:t>17</a:t>
            </a:fld>
            <a:endParaRPr lang="en-US"/>
          </a:p>
        </p:txBody>
      </p:sp>
    </p:spTree>
    <p:extLst>
      <p:ext uri="{BB962C8B-B14F-4D97-AF65-F5344CB8AC3E}">
        <p14:creationId xmlns:p14="http://schemas.microsoft.com/office/powerpoint/2010/main" val="2871972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national minimum requirements; each chapter has the ability to have even more strict requirements, so be sure to adapt this slide to represent your specific chapter requirements.]</a:t>
            </a:r>
          </a:p>
        </p:txBody>
      </p:sp>
      <p:sp>
        <p:nvSpPr>
          <p:cNvPr id="4" name="Slide Number Placeholder 3"/>
          <p:cNvSpPr>
            <a:spLocks noGrp="1"/>
          </p:cNvSpPr>
          <p:nvPr>
            <p:ph type="sldNum" sz="quarter" idx="5"/>
          </p:nvPr>
        </p:nvSpPr>
        <p:spPr/>
        <p:txBody>
          <a:bodyPr/>
          <a:lstStyle/>
          <a:p>
            <a:fld id="{B4FEEAAC-44F5-A74D-AC35-ACE04E38DD44}" type="slidenum">
              <a:rPr lang="en-US" smtClean="0"/>
              <a:t>18</a:t>
            </a:fld>
            <a:endParaRPr lang="en-US"/>
          </a:p>
        </p:txBody>
      </p:sp>
    </p:spTree>
    <p:extLst>
      <p:ext uri="{BB962C8B-B14F-4D97-AF65-F5344CB8AC3E}">
        <p14:creationId xmlns:p14="http://schemas.microsoft.com/office/powerpoint/2010/main" val="1039326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your chapter details]</a:t>
            </a:r>
          </a:p>
        </p:txBody>
      </p:sp>
      <p:sp>
        <p:nvSpPr>
          <p:cNvPr id="4" name="Slide Number Placeholder 3"/>
          <p:cNvSpPr>
            <a:spLocks noGrp="1"/>
          </p:cNvSpPr>
          <p:nvPr>
            <p:ph type="sldNum" sz="quarter" idx="5"/>
          </p:nvPr>
        </p:nvSpPr>
        <p:spPr/>
        <p:txBody>
          <a:bodyPr/>
          <a:lstStyle/>
          <a:p>
            <a:fld id="{B4FEEAAC-44F5-A74D-AC35-ACE04E38DD44}" type="slidenum">
              <a:rPr lang="en-US" smtClean="0"/>
              <a:t>19</a:t>
            </a:fld>
            <a:endParaRPr lang="en-US"/>
          </a:p>
        </p:txBody>
      </p:sp>
    </p:spTree>
    <p:extLst>
      <p:ext uri="{BB962C8B-B14F-4D97-AF65-F5344CB8AC3E}">
        <p14:creationId xmlns:p14="http://schemas.microsoft.com/office/powerpoint/2010/main" val="2992680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the date/time/location of the Induction Ceremony (some schools hold an Induction each semester, while some only hold spring Inductions even if they recruit new members in both semesters).]</a:t>
            </a:r>
          </a:p>
        </p:txBody>
      </p:sp>
      <p:sp>
        <p:nvSpPr>
          <p:cNvPr id="4" name="Slide Number Placeholder 3"/>
          <p:cNvSpPr>
            <a:spLocks noGrp="1"/>
          </p:cNvSpPr>
          <p:nvPr>
            <p:ph type="sldNum" sz="quarter" idx="5"/>
          </p:nvPr>
        </p:nvSpPr>
        <p:spPr/>
        <p:txBody>
          <a:bodyPr/>
          <a:lstStyle/>
          <a:p>
            <a:fld id="{B4FEEAAC-44F5-A74D-AC35-ACE04E38DD44}" type="slidenum">
              <a:rPr lang="en-US" smtClean="0"/>
              <a:t>20</a:t>
            </a:fld>
            <a:endParaRPr lang="en-US"/>
          </a:p>
        </p:txBody>
      </p:sp>
    </p:spTree>
    <p:extLst>
      <p:ext uri="{BB962C8B-B14F-4D97-AF65-F5344CB8AC3E}">
        <p14:creationId xmlns:p14="http://schemas.microsoft.com/office/powerpoint/2010/main" val="411648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C6973F"/>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solidFill>
                  <a:srgbClr val="3D3935"/>
                </a:solidFill>
              </a:defRPr>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rgbClr val="3D393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12/7/21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rgbClr val="3D3935"/>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D3935"/>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3D3935"/>
                </a:solidFill>
              </a:defRPr>
            </a:lvl1pPr>
            <a:lvl2pPr>
              <a:defRPr>
                <a:solidFill>
                  <a:srgbClr val="3D3935"/>
                </a:solidFill>
              </a:defRPr>
            </a:lvl2pPr>
            <a:lvl3pPr>
              <a:defRPr>
                <a:solidFill>
                  <a:srgbClr val="3D3935"/>
                </a:solidFill>
              </a:defRPr>
            </a:lvl3pPr>
            <a:lvl4pPr>
              <a:defRPr>
                <a:solidFill>
                  <a:srgbClr val="3D3935"/>
                </a:solidFill>
              </a:defRPr>
            </a:lvl4pPr>
            <a:lvl5pPr>
              <a:defRPr>
                <a:solidFill>
                  <a:srgbClr val="3D393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lvl1pPr>
              <a:defRPr>
                <a:solidFill>
                  <a:srgbClr val="3D3935"/>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lvl1pPr>
              <a:defRPr>
                <a:solidFill>
                  <a:srgbClr val="3D3935"/>
                </a:solidFill>
              </a:defRPr>
            </a:lvl1pPr>
            <a:lvl2pPr>
              <a:defRPr>
                <a:solidFill>
                  <a:srgbClr val="3D3935"/>
                </a:solidFill>
              </a:defRPr>
            </a:lvl2pPr>
            <a:lvl3pPr>
              <a:defRPr>
                <a:solidFill>
                  <a:srgbClr val="3D3935"/>
                </a:solidFill>
              </a:defRPr>
            </a:lvl3pPr>
            <a:lvl4pPr>
              <a:defRPr>
                <a:solidFill>
                  <a:srgbClr val="3D3935"/>
                </a:solidFill>
              </a:defRPr>
            </a:lvl4pPr>
            <a:lvl5pPr>
              <a:defRPr>
                <a:solidFill>
                  <a:srgbClr val="3D393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D3935"/>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3D3935"/>
                </a:solidFill>
              </a:defRPr>
            </a:lvl1pPr>
            <a:lvl2pPr>
              <a:defRPr>
                <a:solidFill>
                  <a:srgbClr val="3D3935"/>
                </a:solidFill>
              </a:defRPr>
            </a:lvl2pPr>
            <a:lvl3pPr>
              <a:defRPr>
                <a:solidFill>
                  <a:srgbClr val="3D3935"/>
                </a:solidFill>
              </a:defRPr>
            </a:lvl3pPr>
            <a:lvl4pPr>
              <a:defRPr>
                <a:solidFill>
                  <a:srgbClr val="3D3935"/>
                </a:solidFill>
              </a:defRPr>
            </a:lvl4pPr>
            <a:lvl5pPr>
              <a:defRPr>
                <a:solidFill>
                  <a:srgbClr val="3D393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12/7/21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lvl1pPr>
              <a:defRPr>
                <a:solidFill>
                  <a:srgbClr val="3D3935"/>
                </a:solidFill>
              </a:defRPr>
            </a:lvl1pPr>
            <a:lvl2pPr>
              <a:defRPr>
                <a:solidFill>
                  <a:srgbClr val="3D3935"/>
                </a:solidFill>
              </a:defRPr>
            </a:lvl2pPr>
            <a:lvl3pPr>
              <a:defRPr>
                <a:solidFill>
                  <a:srgbClr val="3D3935"/>
                </a:solidFill>
              </a:defRPr>
            </a:lvl3pPr>
            <a:lvl4pPr>
              <a:defRPr>
                <a:solidFill>
                  <a:srgbClr val="3D3935"/>
                </a:solidFill>
              </a:defRPr>
            </a:lvl4pPr>
            <a:lvl5pPr>
              <a:defRPr>
                <a:solidFill>
                  <a:srgbClr val="3D393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lvl1pPr>
              <a:defRPr>
                <a:solidFill>
                  <a:srgbClr val="3D3935"/>
                </a:solidFill>
              </a:defRPr>
            </a:lvl1pPr>
            <a:lvl2pPr>
              <a:defRPr>
                <a:solidFill>
                  <a:srgbClr val="3D3935"/>
                </a:solidFill>
              </a:defRPr>
            </a:lvl2pPr>
            <a:lvl3pPr>
              <a:defRPr>
                <a:solidFill>
                  <a:srgbClr val="3D3935"/>
                </a:solidFill>
              </a:defRPr>
            </a:lvl3pPr>
            <a:lvl4pPr>
              <a:defRPr>
                <a:solidFill>
                  <a:srgbClr val="3D3935"/>
                </a:solidFill>
              </a:defRPr>
            </a:lvl4pPr>
            <a:lvl5pPr>
              <a:defRPr>
                <a:solidFill>
                  <a:srgbClr val="3D393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lvl1pPr>
              <a:defRPr>
                <a:solidFill>
                  <a:srgbClr val="3D3935"/>
                </a:solidFill>
              </a:defRPr>
            </a:lvl1pPr>
            <a:lvl2pPr>
              <a:defRPr>
                <a:solidFill>
                  <a:srgbClr val="3D3935"/>
                </a:solidFill>
              </a:defRPr>
            </a:lvl2pPr>
            <a:lvl3pPr>
              <a:defRPr>
                <a:solidFill>
                  <a:srgbClr val="3D3935"/>
                </a:solidFill>
              </a:defRPr>
            </a:lvl3pPr>
            <a:lvl4pPr>
              <a:defRPr>
                <a:solidFill>
                  <a:srgbClr val="3D3935"/>
                </a:solidFill>
              </a:defRPr>
            </a:lvl4pPr>
            <a:lvl5pPr>
              <a:defRPr>
                <a:solidFill>
                  <a:srgbClr val="3D393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lvl1pPr>
              <a:defRPr>
                <a:solidFill>
                  <a:srgbClr val="3D3935"/>
                </a:solidFill>
              </a:defRPr>
            </a:lvl1pPr>
            <a:lvl2pPr>
              <a:defRPr>
                <a:solidFill>
                  <a:srgbClr val="3D3935"/>
                </a:solidFill>
              </a:defRPr>
            </a:lvl2pPr>
            <a:lvl3pPr>
              <a:defRPr>
                <a:solidFill>
                  <a:srgbClr val="3D3935"/>
                </a:solidFill>
              </a:defRPr>
            </a:lvl3pPr>
            <a:lvl4pPr>
              <a:defRPr>
                <a:solidFill>
                  <a:srgbClr val="3D3935"/>
                </a:solidFill>
              </a:defRPr>
            </a:lvl4pPr>
            <a:lvl5pPr>
              <a:defRPr>
                <a:solidFill>
                  <a:srgbClr val="3D393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12/7/21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12/7/21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12/7/21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solidFill>
                  <a:srgbClr val="3D3935"/>
                </a:solidFill>
              </a:defRPr>
            </a:lvl1pPr>
            <a:lvl2pPr>
              <a:defRPr sz="2800">
                <a:solidFill>
                  <a:srgbClr val="3D3935"/>
                </a:solidFill>
              </a:defRPr>
            </a:lvl2pPr>
            <a:lvl3pPr>
              <a:defRPr sz="2400">
                <a:solidFill>
                  <a:srgbClr val="3D3935"/>
                </a:solidFill>
              </a:defRPr>
            </a:lvl3pPr>
            <a:lvl4pPr>
              <a:defRPr sz="2000">
                <a:solidFill>
                  <a:srgbClr val="3D3935"/>
                </a:solidFill>
              </a:defRPr>
            </a:lvl4pPr>
            <a:lvl5pPr>
              <a:defRPr sz="2000">
                <a:solidFill>
                  <a:srgbClr val="3D3935"/>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12/7/21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12/7/21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12/7/21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rgbClr val="3D3935"/>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rgbClr val="3D3935"/>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rgbClr val="3D3935"/>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rgbClr val="3D3935"/>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rgbClr val="3D3935"/>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rgbClr val="3D3935"/>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mailto:info@gammabetaphi.or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sz="5000" dirty="0"/>
            </a:br>
            <a:br>
              <a:rPr lang="en-US" sz="5000" dirty="0"/>
            </a:br>
            <a:r>
              <a:rPr lang="en-US" sz="5000" dirty="0"/>
              <a:t>The gamma beta phi national honor society</a:t>
            </a:r>
            <a:br>
              <a:rPr lang="en-US" dirty="0"/>
            </a:br>
            <a:endParaRPr lang="en-US" dirty="0"/>
          </a:p>
        </p:txBody>
      </p:sp>
      <p:sp>
        <p:nvSpPr>
          <p:cNvPr id="5" name="Subtitle 4">
            <a:extLst>
              <a:ext uri="{FF2B5EF4-FFF2-40B4-BE49-F238E27FC236}">
                <a16:creationId xmlns:a16="http://schemas.microsoft.com/office/drawing/2014/main" id="{6B105434-FE12-B141-B78E-67CECE06F4B3}"/>
              </a:ext>
            </a:extLst>
          </p:cNvPr>
          <p:cNvSpPr>
            <a:spLocks noGrp="1"/>
          </p:cNvSpPr>
          <p:nvPr>
            <p:ph type="subTitle" idx="1"/>
          </p:nvPr>
        </p:nvSpPr>
        <p:spPr/>
        <p:txBody>
          <a:bodyPr>
            <a:noAutofit/>
          </a:bodyPr>
          <a:lstStyle/>
          <a:p>
            <a:r>
              <a:rPr lang="en-US" sz="4400" dirty="0"/>
              <a:t>&lt;</a:t>
            </a:r>
            <a:r>
              <a:rPr lang="en-US" sz="4400" dirty="0">
                <a:highlight>
                  <a:srgbClr val="FFFF00"/>
                </a:highlight>
              </a:rPr>
              <a:t>School name</a:t>
            </a:r>
            <a:r>
              <a:rPr lang="en-US" sz="4400" dirty="0"/>
              <a:t>&gt;</a:t>
            </a:r>
          </a:p>
        </p:txBody>
      </p:sp>
    </p:spTree>
    <p:extLst>
      <p:ext uri="{BB962C8B-B14F-4D97-AF65-F5344CB8AC3E}">
        <p14:creationId xmlns:p14="http://schemas.microsoft.com/office/powerpoint/2010/main" val="3617070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Pillar #3 – character</a:t>
            </a:r>
          </a:p>
        </p:txBody>
      </p:sp>
      <p:sp>
        <p:nvSpPr>
          <p:cNvPr id="4" name="Content Placeholder 3"/>
          <p:cNvSpPr>
            <a:spLocks noGrp="1"/>
          </p:cNvSpPr>
          <p:nvPr>
            <p:ph sz="half" idx="1"/>
          </p:nvPr>
        </p:nvSpPr>
        <p:spPr>
          <a:xfrm>
            <a:off x="1251678" y="1885268"/>
            <a:ext cx="5783581" cy="4323807"/>
          </a:xfrm>
        </p:spPr>
        <p:txBody>
          <a:bodyPr>
            <a:noAutofit/>
          </a:bodyPr>
          <a:lstStyle/>
          <a:p>
            <a:r>
              <a:rPr lang="en-US" dirty="0">
                <a:latin typeface="Cambria" panose="02040503050406030204" pitchFamily="18" charset="0"/>
                <a:ea typeface="Cambria" panose="02040503050406030204" pitchFamily="18" charset="0"/>
              </a:rPr>
              <a:t>The Society empowers members to look inside of themselves and ignite the </a:t>
            </a:r>
            <a:r>
              <a:rPr lang="en-US" b="1" i="1" dirty="0">
                <a:solidFill>
                  <a:srgbClr val="C6973F"/>
                </a:solidFill>
                <a:latin typeface="Cambria" panose="02040503050406030204" pitchFamily="18" charset="0"/>
                <a:ea typeface="Cambria" panose="02040503050406030204" pitchFamily="18" charset="0"/>
              </a:rPr>
              <a:t>change agent </a:t>
            </a:r>
            <a:r>
              <a:rPr lang="en-US" dirty="0">
                <a:latin typeface="Cambria" panose="02040503050406030204" pitchFamily="18" charset="0"/>
                <a:ea typeface="Cambria" panose="02040503050406030204" pitchFamily="18" charset="0"/>
              </a:rPr>
              <a:t>within</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Identify ways that you can use your own achievements to change someone’s life! </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Members become empowered leaders, both on their campus and within their local community</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Each year, we induct thousands of scholars, who go on to graduate with the tools to literally change the world!</a:t>
            </a:r>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a:ext>
            </a:extLst>
          </a:blip>
          <a:srcRect/>
          <a:stretch/>
        </p:blipFill>
        <p:spPr>
          <a:xfrm>
            <a:off x="7423482" y="2021304"/>
            <a:ext cx="3669633" cy="1973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7423483" y="4642318"/>
            <a:ext cx="3717759" cy="1659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0531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7 Benefits of joining </a:t>
            </a:r>
            <a:br>
              <a:rPr lang="en-US" dirty="0"/>
            </a:br>
            <a:r>
              <a:rPr lang="en-US" dirty="0"/>
              <a:t>the gamma beta phi society</a:t>
            </a:r>
          </a:p>
        </p:txBody>
      </p:sp>
      <p:sp>
        <p:nvSpPr>
          <p:cNvPr id="3" name="Content Placeholder 2"/>
          <p:cNvSpPr>
            <a:spLocks noGrp="1"/>
          </p:cNvSpPr>
          <p:nvPr>
            <p:ph sz="half" idx="1"/>
          </p:nvPr>
        </p:nvSpPr>
        <p:spPr>
          <a:xfrm>
            <a:off x="1257300" y="2174787"/>
            <a:ext cx="5390496" cy="3619500"/>
          </a:xfrm>
        </p:spPr>
        <p:txBody>
          <a:bodyPr>
            <a:normAutofit/>
          </a:bodyPr>
          <a:lstStyle/>
          <a:p>
            <a:pPr marL="0" indent="0" algn="ctr">
              <a:buNone/>
            </a:pPr>
            <a:endParaRPr lang="en-US" sz="3000" dirty="0"/>
          </a:p>
          <a:p>
            <a:pPr marL="0" indent="0" algn="ctr">
              <a:buNone/>
            </a:pPr>
            <a:r>
              <a:rPr lang="en-US" sz="3000" b="1" dirty="0">
                <a:solidFill>
                  <a:srgbClr val="C6973F"/>
                </a:solidFill>
                <a:latin typeface="Cambria" panose="02040503050406030204" pitchFamily="18" charset="0"/>
                <a:ea typeface="Cambria" panose="02040503050406030204" pitchFamily="18" charset="0"/>
              </a:rPr>
              <a:t>National Recognition</a:t>
            </a:r>
          </a:p>
          <a:p>
            <a:pPr marL="0" indent="0" algn="ctr">
              <a:buNone/>
            </a:pPr>
            <a:endParaRPr lang="en-US" sz="3000" b="1" dirty="0">
              <a:solidFill>
                <a:srgbClr val="C6973F"/>
              </a:solidFill>
              <a:latin typeface="Cambria" panose="02040503050406030204" pitchFamily="18" charset="0"/>
              <a:ea typeface="Cambria" panose="02040503050406030204" pitchFamily="18" charset="0"/>
            </a:endParaRPr>
          </a:p>
          <a:p>
            <a:pPr marL="0" indent="0" algn="ctr">
              <a:buNone/>
            </a:pPr>
            <a:r>
              <a:rPr lang="en-US" sz="3000" b="1" dirty="0">
                <a:solidFill>
                  <a:srgbClr val="C6973F"/>
                </a:solidFill>
                <a:latin typeface="Cambria" panose="02040503050406030204" pitchFamily="18" charset="0"/>
                <a:ea typeface="Cambria" panose="02040503050406030204" pitchFamily="18" charset="0"/>
              </a:rPr>
              <a:t>Affordability</a:t>
            </a:r>
          </a:p>
          <a:p>
            <a:pPr marL="0" indent="0" algn="ctr">
              <a:buNone/>
            </a:pPr>
            <a:endParaRPr lang="en-US" sz="3000" b="1" dirty="0">
              <a:solidFill>
                <a:srgbClr val="C6973F"/>
              </a:solidFill>
              <a:latin typeface="Cambria" panose="02040503050406030204" pitchFamily="18" charset="0"/>
              <a:ea typeface="Cambria" panose="02040503050406030204" pitchFamily="18" charset="0"/>
            </a:endParaRPr>
          </a:p>
          <a:p>
            <a:pPr marL="0" indent="0" algn="ctr">
              <a:buNone/>
            </a:pPr>
            <a:r>
              <a:rPr lang="en-US" sz="3000" b="1" dirty="0">
                <a:solidFill>
                  <a:srgbClr val="C6973F"/>
                </a:solidFill>
                <a:latin typeface="Cambria" panose="02040503050406030204" pitchFamily="18" charset="0"/>
                <a:ea typeface="Cambria" panose="02040503050406030204" pitchFamily="18" charset="0"/>
              </a:rPr>
              <a:t>Inclusive Eligibility/Diversity</a:t>
            </a:r>
          </a:p>
          <a:p>
            <a:endParaRPr lang="en-US" sz="30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818813" y="2408396"/>
            <a:ext cx="4499610" cy="3374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828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7 Benefits of joining </a:t>
            </a:r>
            <a:br>
              <a:rPr lang="en-US" dirty="0"/>
            </a:br>
            <a:r>
              <a:rPr lang="en-US" dirty="0"/>
              <a:t>the gamma beta phi society</a:t>
            </a:r>
          </a:p>
        </p:txBody>
      </p:sp>
      <p:sp>
        <p:nvSpPr>
          <p:cNvPr id="3" name="Content Placeholder 2"/>
          <p:cNvSpPr>
            <a:spLocks noGrp="1"/>
          </p:cNvSpPr>
          <p:nvPr>
            <p:ph sz="half" idx="1"/>
          </p:nvPr>
        </p:nvSpPr>
        <p:spPr>
          <a:xfrm>
            <a:off x="989626" y="2427493"/>
            <a:ext cx="3474720" cy="2003013"/>
          </a:xfrm>
        </p:spPr>
        <p:txBody>
          <a:bodyPr>
            <a:normAutofit fontScale="92500" lnSpcReduction="10000"/>
          </a:bodyPr>
          <a:lstStyle/>
          <a:p>
            <a:pPr marL="0" indent="0" algn="ctr">
              <a:lnSpc>
                <a:spcPct val="120000"/>
              </a:lnSpc>
              <a:spcBef>
                <a:spcPts val="0"/>
              </a:spcBef>
              <a:buNone/>
            </a:pPr>
            <a:r>
              <a:rPr lang="en-US" sz="3000" b="1" dirty="0">
                <a:solidFill>
                  <a:srgbClr val="C6973F"/>
                </a:solidFill>
                <a:latin typeface="Cambria" panose="02040503050406030204" pitchFamily="18" charset="0"/>
                <a:ea typeface="Cambria" panose="02040503050406030204" pitchFamily="18" charset="0"/>
              </a:rPr>
              <a:t>National </a:t>
            </a:r>
          </a:p>
          <a:p>
            <a:pPr marL="0" indent="0" algn="ctr">
              <a:lnSpc>
                <a:spcPct val="120000"/>
              </a:lnSpc>
              <a:spcBef>
                <a:spcPts val="0"/>
              </a:spcBef>
              <a:buNone/>
            </a:pPr>
            <a:r>
              <a:rPr lang="en-US" sz="3000" b="1" dirty="0">
                <a:solidFill>
                  <a:srgbClr val="C6973F"/>
                </a:solidFill>
                <a:latin typeface="Cambria" panose="02040503050406030204" pitchFamily="18" charset="0"/>
                <a:ea typeface="Cambria" panose="02040503050406030204" pitchFamily="18" charset="0"/>
              </a:rPr>
              <a:t>Leadership Development Opportunities</a:t>
            </a:r>
          </a:p>
        </p:txBody>
      </p:sp>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a:ext>
            </a:extLst>
          </a:blip>
          <a:srcRect/>
          <a:stretch/>
        </p:blipFill>
        <p:spPr>
          <a:xfrm>
            <a:off x="9823269" y="2090057"/>
            <a:ext cx="1802674" cy="3317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210695" y="2084069"/>
            <a:ext cx="2037807" cy="3323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585058" y="2084069"/>
            <a:ext cx="2050871" cy="3323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4585058" y="5644790"/>
            <a:ext cx="2011680" cy="923330"/>
          </a:xfrm>
          <a:prstGeom prst="rect">
            <a:avLst/>
          </a:prstGeom>
          <a:noFill/>
        </p:spPr>
        <p:txBody>
          <a:bodyPr wrap="square" rtlCol="0">
            <a:spAutoFit/>
          </a:bodyPr>
          <a:lstStyle/>
          <a:p>
            <a:pPr algn="ctr"/>
            <a:r>
              <a:rPr lang="en-US" b="1" dirty="0" err="1">
                <a:latin typeface="Cambria" panose="02040503050406030204" pitchFamily="18" charset="0"/>
                <a:ea typeface="Cambria" panose="02040503050406030204" pitchFamily="18" charset="0"/>
              </a:rPr>
              <a:t>LeAnne</a:t>
            </a:r>
            <a:r>
              <a:rPr lang="en-US" b="1" dirty="0">
                <a:latin typeface="Cambria" panose="02040503050406030204" pitchFamily="18" charset="0"/>
                <a:ea typeface="Cambria" panose="02040503050406030204" pitchFamily="18" charset="0"/>
              </a:rPr>
              <a:t> Salazar</a:t>
            </a:r>
          </a:p>
          <a:p>
            <a:pPr algn="ctr"/>
            <a:r>
              <a:rPr lang="en-US" i="1" dirty="0">
                <a:latin typeface="Cambria" panose="02040503050406030204" pitchFamily="18" charset="0"/>
                <a:ea typeface="Cambria" panose="02040503050406030204" pitchFamily="18" charset="0"/>
              </a:rPr>
              <a:t>New Mexico State University</a:t>
            </a:r>
          </a:p>
        </p:txBody>
      </p:sp>
      <p:sp>
        <p:nvSpPr>
          <p:cNvPr id="11" name="TextBox 10"/>
          <p:cNvSpPr txBox="1"/>
          <p:nvPr/>
        </p:nvSpPr>
        <p:spPr>
          <a:xfrm>
            <a:off x="7210695" y="5644790"/>
            <a:ext cx="2011680" cy="923330"/>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Carson Reed</a:t>
            </a:r>
          </a:p>
          <a:p>
            <a:pPr algn="ctr"/>
            <a:r>
              <a:rPr lang="en-US" i="1" dirty="0">
                <a:latin typeface="Cambria" panose="02040503050406030204" pitchFamily="18" charset="0"/>
                <a:ea typeface="Cambria" panose="02040503050406030204" pitchFamily="18" charset="0"/>
              </a:rPr>
              <a:t>University of South Carolina, Beaufort</a:t>
            </a:r>
          </a:p>
        </p:txBody>
      </p:sp>
      <p:sp>
        <p:nvSpPr>
          <p:cNvPr id="12" name="TextBox 11"/>
          <p:cNvSpPr txBox="1"/>
          <p:nvPr/>
        </p:nvSpPr>
        <p:spPr>
          <a:xfrm>
            <a:off x="9509760" y="5644790"/>
            <a:ext cx="2259874" cy="923330"/>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Justice Peyton</a:t>
            </a:r>
          </a:p>
          <a:p>
            <a:pPr algn="ctr"/>
            <a:r>
              <a:rPr lang="en-US" i="1" dirty="0">
                <a:latin typeface="Cambria" panose="02040503050406030204" pitchFamily="18" charset="0"/>
                <a:ea typeface="Cambria" panose="02040503050406030204" pitchFamily="18" charset="0"/>
              </a:rPr>
              <a:t>University of North Carolina, Chapel Hill</a:t>
            </a:r>
          </a:p>
        </p:txBody>
      </p:sp>
    </p:spTree>
    <p:extLst>
      <p:ext uri="{BB962C8B-B14F-4D97-AF65-F5344CB8AC3E}">
        <p14:creationId xmlns:p14="http://schemas.microsoft.com/office/powerpoint/2010/main" val="388428343"/>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7 Benefits of joining </a:t>
            </a:r>
            <a:br>
              <a:rPr lang="en-US" dirty="0"/>
            </a:br>
            <a:r>
              <a:rPr lang="en-US" dirty="0"/>
              <a:t>the gamma beta phi society</a:t>
            </a:r>
          </a:p>
        </p:txBody>
      </p:sp>
      <p:sp>
        <p:nvSpPr>
          <p:cNvPr id="3" name="Content Placeholder 2"/>
          <p:cNvSpPr>
            <a:spLocks noGrp="1"/>
          </p:cNvSpPr>
          <p:nvPr>
            <p:ph sz="half" idx="1"/>
          </p:nvPr>
        </p:nvSpPr>
        <p:spPr>
          <a:xfrm>
            <a:off x="3940539" y="2959908"/>
            <a:ext cx="4800600" cy="718457"/>
          </a:xfrm>
        </p:spPr>
        <p:txBody>
          <a:bodyPr/>
          <a:lstStyle/>
          <a:p>
            <a:pPr marL="0" indent="0" algn="ctr">
              <a:buNone/>
            </a:pPr>
            <a:r>
              <a:rPr lang="en-US" sz="3000" b="1" dirty="0">
                <a:solidFill>
                  <a:srgbClr val="C6973F"/>
                </a:solidFill>
                <a:latin typeface="Cambria" panose="02040503050406030204" pitchFamily="18" charset="0"/>
                <a:ea typeface="Cambria" panose="02040503050406030204" pitchFamily="18" charset="0"/>
              </a:rPr>
              <a:t>Scholarships</a:t>
            </a:r>
          </a:p>
          <a:p>
            <a:endParaRPr lang="en-US" dirty="0"/>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a:ext>
            </a:extLst>
          </a:blip>
          <a:srcRect/>
          <a:stretch/>
        </p:blipFill>
        <p:spPr>
          <a:xfrm>
            <a:off x="9776516" y="1874517"/>
            <a:ext cx="1907177" cy="2789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7158" y="1874517"/>
            <a:ext cx="1859225" cy="2789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53622" y="4006773"/>
            <a:ext cx="1750423" cy="2625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714527" y="3990082"/>
            <a:ext cx="1776548" cy="2659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5146766" y="3990082"/>
            <a:ext cx="2338251" cy="2831544"/>
          </a:xfrm>
          <a:prstGeom prst="rect">
            <a:avLst/>
          </a:prstGeom>
          <a:noFill/>
        </p:spPr>
        <p:txBody>
          <a:bodyPr wrap="square" rtlCol="0">
            <a:spAutoFit/>
          </a:bodyPr>
          <a:lstStyle/>
          <a:p>
            <a:pPr algn="ctr"/>
            <a:r>
              <a:rPr lang="en-US" sz="2000" b="1" dirty="0">
                <a:latin typeface="Cambria" panose="02040503050406030204" pitchFamily="18" charset="0"/>
                <a:ea typeface="Cambria" panose="02040503050406030204" pitchFamily="18" charset="0"/>
              </a:rPr>
              <a:t>Emily McCabe </a:t>
            </a:r>
            <a:r>
              <a:rPr lang="en-US" sz="2000" i="1" dirty="0">
                <a:latin typeface="Cambria" panose="02040503050406030204" pitchFamily="18" charset="0"/>
                <a:ea typeface="Cambria" panose="02040503050406030204" pitchFamily="18" charset="0"/>
              </a:rPr>
              <a:t>Mississippi State University</a:t>
            </a:r>
          </a:p>
          <a:p>
            <a:pPr algn="ctr"/>
            <a:endParaRPr lang="en-US" sz="2000" dirty="0">
              <a:latin typeface="Cambria" panose="02040503050406030204" pitchFamily="18" charset="0"/>
              <a:ea typeface="Cambria" panose="02040503050406030204" pitchFamily="18" charset="0"/>
            </a:endParaRPr>
          </a:p>
          <a:p>
            <a:pPr algn="ctr"/>
            <a:endParaRPr lang="en-US" sz="2000" dirty="0">
              <a:latin typeface="Cambria" panose="02040503050406030204" pitchFamily="18" charset="0"/>
              <a:ea typeface="Cambria" panose="02040503050406030204" pitchFamily="18" charset="0"/>
            </a:endParaRPr>
          </a:p>
          <a:p>
            <a:pPr algn="ctr"/>
            <a:r>
              <a:rPr lang="en-US" sz="2000" b="1" dirty="0">
                <a:latin typeface="Cambria" panose="02040503050406030204" pitchFamily="18" charset="0"/>
                <a:ea typeface="Cambria" panose="02040503050406030204" pitchFamily="18" charset="0"/>
              </a:rPr>
              <a:t>Jason </a:t>
            </a:r>
            <a:r>
              <a:rPr lang="en-US" sz="2000" b="1" dirty="0" err="1">
                <a:latin typeface="Cambria" panose="02040503050406030204" pitchFamily="18" charset="0"/>
                <a:ea typeface="Cambria" panose="02040503050406030204" pitchFamily="18" charset="0"/>
              </a:rPr>
              <a:t>Arledge</a:t>
            </a:r>
            <a:r>
              <a:rPr lang="en-US" sz="2000" b="1" dirty="0">
                <a:latin typeface="Cambria" panose="02040503050406030204" pitchFamily="18" charset="0"/>
                <a:ea typeface="Cambria" panose="02040503050406030204" pitchFamily="18" charset="0"/>
              </a:rPr>
              <a:t> </a:t>
            </a:r>
            <a:r>
              <a:rPr lang="en-US" sz="2000" i="1" dirty="0">
                <a:latin typeface="Cambria" panose="02040503050406030204" pitchFamily="18" charset="0"/>
                <a:ea typeface="Cambria" panose="02040503050406030204" pitchFamily="18" charset="0"/>
              </a:rPr>
              <a:t>University of Mississippi</a:t>
            </a:r>
          </a:p>
          <a:p>
            <a:pPr algn="ctr"/>
            <a:endParaRPr lang="en-US" dirty="0"/>
          </a:p>
        </p:txBody>
      </p:sp>
      <p:sp>
        <p:nvSpPr>
          <p:cNvPr id="9" name="TextBox 8"/>
          <p:cNvSpPr txBox="1"/>
          <p:nvPr/>
        </p:nvSpPr>
        <p:spPr>
          <a:xfrm>
            <a:off x="2856383" y="2350986"/>
            <a:ext cx="2338251" cy="1015663"/>
          </a:xfrm>
          <a:prstGeom prst="rect">
            <a:avLst/>
          </a:prstGeom>
          <a:noFill/>
        </p:spPr>
        <p:txBody>
          <a:bodyPr wrap="square" rtlCol="0">
            <a:spAutoFit/>
          </a:bodyPr>
          <a:lstStyle/>
          <a:p>
            <a:pPr algn="ctr"/>
            <a:r>
              <a:rPr lang="en-US" sz="2000" b="1" dirty="0">
                <a:latin typeface="Cambria" panose="02040503050406030204" pitchFamily="18" charset="0"/>
                <a:ea typeface="Cambria" panose="02040503050406030204" pitchFamily="18" charset="0"/>
              </a:rPr>
              <a:t>Alex Sykes</a:t>
            </a:r>
          </a:p>
          <a:p>
            <a:pPr algn="ctr"/>
            <a:r>
              <a:rPr lang="en-US" sz="2000" dirty="0">
                <a:latin typeface="Cambria" panose="02040503050406030204" pitchFamily="18" charset="0"/>
                <a:ea typeface="Cambria" panose="02040503050406030204" pitchFamily="18" charset="0"/>
              </a:rPr>
              <a:t> </a:t>
            </a:r>
            <a:r>
              <a:rPr lang="en-US" sz="2000" i="1" dirty="0">
                <a:latin typeface="Cambria" panose="02040503050406030204" pitchFamily="18" charset="0"/>
                <a:ea typeface="Cambria" panose="02040503050406030204" pitchFamily="18" charset="0"/>
              </a:rPr>
              <a:t>Virginia Tech</a:t>
            </a:r>
          </a:p>
          <a:p>
            <a:pPr algn="ctr"/>
            <a:endParaRPr lang="en-US" sz="2000" dirty="0">
              <a:latin typeface="Cambria" panose="02040503050406030204" pitchFamily="18" charset="0"/>
              <a:ea typeface="Cambria" panose="02040503050406030204" pitchFamily="18" charset="0"/>
            </a:endParaRPr>
          </a:p>
        </p:txBody>
      </p:sp>
      <p:sp>
        <p:nvSpPr>
          <p:cNvPr id="11" name="TextBox 10"/>
          <p:cNvSpPr txBox="1"/>
          <p:nvPr/>
        </p:nvSpPr>
        <p:spPr>
          <a:xfrm>
            <a:off x="7438265" y="2054171"/>
            <a:ext cx="2338251" cy="1323439"/>
          </a:xfrm>
          <a:prstGeom prst="rect">
            <a:avLst/>
          </a:prstGeom>
          <a:noFill/>
        </p:spPr>
        <p:txBody>
          <a:bodyPr wrap="square" rtlCol="0">
            <a:spAutoFit/>
          </a:bodyPr>
          <a:lstStyle/>
          <a:p>
            <a:pPr algn="ctr"/>
            <a:r>
              <a:rPr lang="en-US" sz="2000" b="1" i="1" dirty="0">
                <a:latin typeface="Cambria" panose="02040503050406030204" pitchFamily="18" charset="0"/>
                <a:ea typeface="Cambria" panose="02040503050406030204" pitchFamily="18" charset="0"/>
              </a:rPr>
              <a:t>Alexis Minor </a:t>
            </a:r>
            <a:r>
              <a:rPr lang="en-US" sz="2000" i="1" dirty="0">
                <a:latin typeface="Cambria" panose="02040503050406030204" pitchFamily="18" charset="0"/>
                <a:ea typeface="Cambria" panose="02040503050406030204" pitchFamily="18" charset="0"/>
              </a:rPr>
              <a:t>Southeastern Louisiana University</a:t>
            </a:r>
          </a:p>
        </p:txBody>
      </p:sp>
    </p:spTree>
    <p:extLst>
      <p:ext uri="{BB962C8B-B14F-4D97-AF65-F5344CB8AC3E}">
        <p14:creationId xmlns:p14="http://schemas.microsoft.com/office/powerpoint/2010/main" val="2987315251"/>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7 Benefits of joining </a:t>
            </a:r>
            <a:br>
              <a:rPr lang="en-US" dirty="0"/>
            </a:br>
            <a:r>
              <a:rPr lang="en-US" dirty="0"/>
              <a:t>the gamma beta phi society</a:t>
            </a:r>
          </a:p>
        </p:txBody>
      </p:sp>
      <p:sp>
        <p:nvSpPr>
          <p:cNvPr id="3" name="Content Placeholder 2"/>
          <p:cNvSpPr>
            <a:spLocks noGrp="1"/>
          </p:cNvSpPr>
          <p:nvPr>
            <p:ph sz="half" idx="1"/>
          </p:nvPr>
        </p:nvSpPr>
        <p:spPr>
          <a:xfrm>
            <a:off x="1073907" y="1770061"/>
            <a:ext cx="4800600" cy="4366511"/>
          </a:xfrm>
        </p:spPr>
        <p:txBody>
          <a:bodyPr>
            <a:normAutofit/>
          </a:bodyPr>
          <a:lstStyle/>
          <a:p>
            <a:pPr marL="0" lvl="0" indent="0" algn="ctr">
              <a:buClr>
                <a:srgbClr val="2A1A00"/>
              </a:buClr>
              <a:buNone/>
            </a:pPr>
            <a:endParaRPr lang="en-US" sz="3000" dirty="0">
              <a:solidFill>
                <a:prstClr val="black">
                  <a:lumMod val="65000"/>
                  <a:lumOff val="35000"/>
                </a:prstClr>
              </a:solidFill>
            </a:endParaRPr>
          </a:p>
          <a:p>
            <a:pPr marL="0" lvl="0" indent="0" algn="ctr">
              <a:buClr>
                <a:srgbClr val="2A1A00"/>
              </a:buClr>
              <a:buNone/>
            </a:pPr>
            <a:endParaRPr lang="en-US" sz="3000" dirty="0">
              <a:solidFill>
                <a:prstClr val="black">
                  <a:lumMod val="65000"/>
                  <a:lumOff val="35000"/>
                </a:prstClr>
              </a:solidFill>
            </a:endParaRPr>
          </a:p>
          <a:p>
            <a:pPr marL="0" lvl="0" indent="0" algn="ctr">
              <a:buClr>
                <a:srgbClr val="2A1A00"/>
              </a:buClr>
              <a:buNone/>
            </a:pPr>
            <a:r>
              <a:rPr lang="en-US" sz="3000" b="1" dirty="0">
                <a:solidFill>
                  <a:srgbClr val="C6973F"/>
                </a:solidFill>
                <a:latin typeface="Cambria" panose="02040503050406030204" pitchFamily="18" charset="0"/>
                <a:ea typeface="Cambria" panose="02040503050406030204" pitchFamily="18" charset="0"/>
              </a:rPr>
              <a:t>Networking Opportunities</a:t>
            </a:r>
          </a:p>
          <a:p>
            <a:pPr marL="0" indent="0">
              <a:buNone/>
            </a:pPr>
            <a:endParaRPr lang="en-US" sz="3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19192" y="4147454"/>
            <a:ext cx="3955315" cy="2457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81189" y="4057563"/>
            <a:ext cx="3955315" cy="2636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a:ext>
            </a:extLst>
          </a:blip>
          <a:stretch>
            <a:fillRect/>
          </a:stretch>
        </p:blipFill>
        <p:spPr>
          <a:xfrm>
            <a:off x="5938367" y="2109103"/>
            <a:ext cx="3685643" cy="2457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553621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7 Benefits of joining </a:t>
            </a:r>
            <a:br>
              <a:rPr lang="en-US" dirty="0"/>
            </a:br>
            <a:r>
              <a:rPr lang="en-US" dirty="0"/>
              <a:t>the gamma beta phi society</a:t>
            </a:r>
          </a:p>
        </p:txBody>
      </p:sp>
      <p:sp>
        <p:nvSpPr>
          <p:cNvPr id="3" name="Content Placeholder 2"/>
          <p:cNvSpPr>
            <a:spLocks noGrp="1"/>
          </p:cNvSpPr>
          <p:nvPr>
            <p:ph sz="half" idx="1"/>
          </p:nvPr>
        </p:nvSpPr>
        <p:spPr>
          <a:xfrm>
            <a:off x="1605643" y="2259874"/>
            <a:ext cx="4490357" cy="1835876"/>
          </a:xfrm>
        </p:spPr>
        <p:txBody>
          <a:bodyPr>
            <a:noAutofit/>
          </a:bodyPr>
          <a:lstStyle/>
          <a:p>
            <a:pPr marL="0" lvl="0" indent="0" algn="ctr">
              <a:buClr>
                <a:srgbClr val="2A1A00"/>
              </a:buClr>
              <a:buNone/>
            </a:pPr>
            <a:r>
              <a:rPr lang="en-US" sz="3000" b="1" dirty="0">
                <a:solidFill>
                  <a:srgbClr val="C6973F"/>
                </a:solidFill>
                <a:latin typeface="Cambria" panose="02040503050406030204" pitchFamily="18" charset="0"/>
                <a:ea typeface="Cambria" panose="02040503050406030204" pitchFamily="18" charset="0"/>
              </a:rPr>
              <a:t>Leave a Lasting </a:t>
            </a:r>
          </a:p>
          <a:p>
            <a:pPr marL="0" lvl="0" indent="0" algn="ctr">
              <a:buClr>
                <a:srgbClr val="2A1A00"/>
              </a:buClr>
              <a:buNone/>
            </a:pPr>
            <a:r>
              <a:rPr lang="en-US" sz="3000" b="1" dirty="0">
                <a:solidFill>
                  <a:srgbClr val="C6973F"/>
                </a:solidFill>
                <a:latin typeface="Cambria" panose="02040503050406030204" pitchFamily="18" charset="0"/>
                <a:ea typeface="Cambria" panose="02040503050406030204" pitchFamily="18" charset="0"/>
              </a:rPr>
              <a:t>Impact on Your Community</a:t>
            </a:r>
          </a:p>
          <a:p>
            <a:pPr marL="0" indent="0">
              <a:buNone/>
            </a:pPr>
            <a:endParaRPr lang="en-US" sz="3000" dirty="0"/>
          </a:p>
        </p:txBody>
      </p:sp>
      <p:pic>
        <p:nvPicPr>
          <p:cNvPr id="5" name="Content Placeholder 4"/>
          <p:cNvPicPr>
            <a:picLocks noGrp="1" noChangeAspect="1"/>
          </p:cNvPicPr>
          <p:nvPr>
            <p:ph sz="half" idx="2"/>
          </p:nvPr>
        </p:nvPicPr>
        <p:blipFill>
          <a:blip r:embed="rId3"/>
          <a:stretch>
            <a:fillRect/>
          </a:stretch>
        </p:blipFill>
        <p:spPr>
          <a:xfrm>
            <a:off x="6398350" y="2157449"/>
            <a:ext cx="4878059" cy="1938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3112684" y="4378682"/>
            <a:ext cx="4878059" cy="2314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52133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National service projects</a:t>
            </a:r>
          </a:p>
        </p:txBody>
      </p:sp>
      <p:sp>
        <p:nvSpPr>
          <p:cNvPr id="3" name="Content Placeholder 2"/>
          <p:cNvSpPr>
            <a:spLocks noGrp="1"/>
          </p:cNvSpPr>
          <p:nvPr>
            <p:ph sz="half" idx="1"/>
          </p:nvPr>
        </p:nvSpPr>
        <p:spPr/>
        <p:txBody>
          <a:bodyPr>
            <a:normAutofit/>
          </a:bodyPr>
          <a:lstStyle/>
          <a:p>
            <a:r>
              <a:rPr lang="en-US" sz="2200" dirty="0">
                <a:latin typeface="Cambria" panose="02040503050406030204" pitchFamily="18" charset="0"/>
                <a:ea typeface="Cambria" panose="02040503050406030204" pitchFamily="18" charset="0"/>
              </a:rPr>
              <a:t>Each year, the Society identifies a major service project for Chapters to emphasize during the academic year</a:t>
            </a:r>
          </a:p>
          <a:p>
            <a:endParaRPr lang="en-US" sz="2200" dirty="0">
              <a:latin typeface="Cambria" panose="02040503050406030204" pitchFamily="18" charset="0"/>
              <a:ea typeface="Cambria" panose="02040503050406030204" pitchFamily="18" charset="0"/>
            </a:endParaRPr>
          </a:p>
          <a:p>
            <a:r>
              <a:rPr lang="en-US" sz="2200" dirty="0">
                <a:latin typeface="Cambria" panose="02040503050406030204" pitchFamily="18" charset="0"/>
                <a:ea typeface="Cambria" panose="02040503050406030204" pitchFamily="18" charset="0"/>
              </a:rPr>
              <a:t>Previous “National Projects” have included efforts for The Little Free Library, Wounded Warriors Foundation, St. Jude Children’s Hospital, and Heifer International</a:t>
            </a:r>
          </a:p>
        </p:txBody>
      </p:sp>
      <p:pic>
        <p:nvPicPr>
          <p:cNvPr id="1026" name="Picture 2" descr="Image result for Little Free Library"/>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629400" y="2019591"/>
            <a:ext cx="4800600" cy="347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4036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Gamma beta phi memorabilia</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0575" y="1593670"/>
            <a:ext cx="7040528" cy="4693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8594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was I selected as an eligible member?</a:t>
            </a:r>
          </a:p>
        </p:txBody>
      </p:sp>
      <p:sp>
        <p:nvSpPr>
          <p:cNvPr id="3" name="Content Placeholder 2"/>
          <p:cNvSpPr>
            <a:spLocks noGrp="1"/>
          </p:cNvSpPr>
          <p:nvPr>
            <p:ph sz="half" idx="1"/>
          </p:nvPr>
        </p:nvSpPr>
        <p:spPr>
          <a:xfrm>
            <a:off x="875212" y="2757352"/>
            <a:ext cx="7196281" cy="3619500"/>
          </a:xfrm>
        </p:spPr>
        <p:txBody>
          <a:bodyPr>
            <a:normAutofit/>
          </a:bodyPr>
          <a:lstStyle/>
          <a:p>
            <a:pPr marL="0" indent="0" algn="ctr">
              <a:buNone/>
            </a:pPr>
            <a:r>
              <a:rPr lang="en-US" sz="2200" dirty="0">
                <a:latin typeface="Cambria" panose="02040503050406030204" pitchFamily="18" charset="0"/>
                <a:ea typeface="Cambria" panose="02040503050406030204" pitchFamily="18" charset="0"/>
              </a:rPr>
              <a:t>Enrolled at &lt;</a:t>
            </a:r>
            <a:r>
              <a:rPr lang="en-US" sz="2200" dirty="0">
                <a:highlight>
                  <a:srgbClr val="FFFF00"/>
                </a:highlight>
                <a:latin typeface="Cambria" panose="02040503050406030204" pitchFamily="18" charset="0"/>
                <a:ea typeface="Cambria" panose="02040503050406030204" pitchFamily="18" charset="0"/>
              </a:rPr>
              <a:t>insert school name</a:t>
            </a:r>
            <a:r>
              <a:rPr lang="en-US" sz="2200" dirty="0">
                <a:latin typeface="Cambria" panose="02040503050406030204" pitchFamily="18" charset="0"/>
                <a:ea typeface="Cambria" panose="02040503050406030204" pitchFamily="18" charset="0"/>
              </a:rPr>
              <a:t>&gt;</a:t>
            </a:r>
          </a:p>
          <a:p>
            <a:pPr algn="ctr"/>
            <a:endParaRPr lang="en-US" sz="2200" dirty="0">
              <a:latin typeface="Cambria" panose="02040503050406030204" pitchFamily="18" charset="0"/>
              <a:ea typeface="Cambria" panose="02040503050406030204" pitchFamily="18" charset="0"/>
            </a:endParaRPr>
          </a:p>
          <a:p>
            <a:pPr marL="0" indent="0" algn="ctr">
              <a:buNone/>
            </a:pPr>
            <a:r>
              <a:rPr lang="en-US" sz="2200" dirty="0">
                <a:latin typeface="Cambria" panose="02040503050406030204" pitchFamily="18" charset="0"/>
                <a:ea typeface="Cambria" panose="02040503050406030204" pitchFamily="18" charset="0"/>
              </a:rPr>
              <a:t>Hold a cumulative GPA of at least a </a:t>
            </a:r>
            <a:r>
              <a:rPr lang="en-US" sz="2200" dirty="0">
                <a:highlight>
                  <a:srgbClr val="FFFF00"/>
                </a:highlight>
                <a:latin typeface="Cambria" panose="02040503050406030204" pitchFamily="18" charset="0"/>
                <a:ea typeface="Cambria" panose="02040503050406030204" pitchFamily="18" charset="0"/>
              </a:rPr>
              <a:t>3.0</a:t>
            </a:r>
            <a:r>
              <a:rPr lang="en-US" sz="2200" dirty="0">
                <a:latin typeface="Cambria" panose="02040503050406030204" pitchFamily="18" charset="0"/>
                <a:ea typeface="Cambria" panose="02040503050406030204" pitchFamily="18" charset="0"/>
              </a:rPr>
              <a:t> (on a 4.0 scale)</a:t>
            </a:r>
          </a:p>
          <a:p>
            <a:pPr algn="ctr"/>
            <a:endParaRPr lang="en-US" sz="2200" dirty="0">
              <a:latin typeface="Cambria" panose="02040503050406030204" pitchFamily="18" charset="0"/>
              <a:ea typeface="Cambria" panose="02040503050406030204" pitchFamily="18" charset="0"/>
            </a:endParaRPr>
          </a:p>
          <a:p>
            <a:pPr marL="0" indent="0" algn="ctr">
              <a:buNone/>
            </a:pPr>
            <a:r>
              <a:rPr lang="en-US" sz="2200" dirty="0">
                <a:latin typeface="Cambria" panose="02040503050406030204" pitchFamily="18" charset="0"/>
                <a:ea typeface="Cambria" panose="02040503050406030204" pitchFamily="18" charset="0"/>
              </a:rPr>
              <a:t>Hold at least 12 credit hours</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p:blipFill>
        <p:spPr>
          <a:xfrm>
            <a:off x="8078749" y="2378529"/>
            <a:ext cx="2654796" cy="3238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21459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can I join?</a:t>
            </a:r>
            <a:br>
              <a:rPr lang="en-US" dirty="0"/>
            </a:br>
            <a:r>
              <a:rPr lang="en-US" dirty="0"/>
              <a:t>When is the Deadline to join?</a:t>
            </a:r>
          </a:p>
        </p:txBody>
      </p:sp>
      <p:sp>
        <p:nvSpPr>
          <p:cNvPr id="5" name="Content Placeholder 4"/>
          <p:cNvSpPr>
            <a:spLocks noGrp="1"/>
          </p:cNvSpPr>
          <p:nvPr>
            <p:ph sz="half" idx="2"/>
          </p:nvPr>
        </p:nvSpPr>
        <p:spPr>
          <a:xfrm>
            <a:off x="4362993" y="2285999"/>
            <a:ext cx="7419703" cy="4219303"/>
          </a:xfrm>
        </p:spPr>
        <p:txBody>
          <a:bodyPr>
            <a:normAutofit fontScale="92500"/>
          </a:bodyPr>
          <a:lstStyle/>
          <a:p>
            <a:r>
              <a:rPr lang="en-US" dirty="0">
                <a:latin typeface="Cambria" panose="02040503050406030204" pitchFamily="18" charset="0"/>
                <a:ea typeface="Cambria" panose="02040503050406030204" pitchFamily="18" charset="0"/>
              </a:rPr>
              <a:t>Visit the Gamma Beta Phi Society National Website, click on “</a:t>
            </a:r>
            <a:r>
              <a:rPr lang="en-US" b="1" dirty="0">
                <a:latin typeface="Cambria" panose="02040503050406030204" pitchFamily="18" charset="0"/>
                <a:ea typeface="Cambria" panose="02040503050406030204" pitchFamily="18" charset="0"/>
              </a:rPr>
              <a:t>&lt;</a:t>
            </a:r>
            <a:r>
              <a:rPr lang="en-US" b="1" dirty="0">
                <a:highlight>
                  <a:srgbClr val="FFFF00"/>
                </a:highlight>
                <a:latin typeface="Cambria" panose="02040503050406030204" pitchFamily="18" charset="0"/>
                <a:ea typeface="Cambria" panose="02040503050406030204" pitchFamily="18" charset="0"/>
              </a:rPr>
              <a:t>insert school name</a:t>
            </a:r>
            <a:r>
              <a:rPr lang="en-US" b="1" dirty="0">
                <a:latin typeface="Cambria" panose="02040503050406030204" pitchFamily="18" charset="0"/>
                <a:ea typeface="Cambria" panose="02040503050406030204" pitchFamily="18" charset="0"/>
              </a:rPr>
              <a:t>&gt;</a:t>
            </a:r>
            <a:r>
              <a:rPr lang="en-US" dirty="0">
                <a:latin typeface="Cambria" panose="02040503050406030204" pitchFamily="18" charset="0"/>
                <a:ea typeface="Cambria" panose="02040503050406030204" pitchFamily="18" charset="0"/>
              </a:rPr>
              <a:t>” (via the “Accept Membership” page) and join! </a:t>
            </a:r>
          </a:p>
          <a:p>
            <a:pPr marL="0" indent="0">
              <a:buNone/>
            </a:pPr>
            <a:endParaRPr lang="en-US" dirty="0">
              <a:latin typeface="Cambria" panose="02040503050406030204" pitchFamily="18" charset="0"/>
              <a:ea typeface="Cambria" panose="02040503050406030204" pitchFamily="18" charset="0"/>
            </a:endParaRPr>
          </a:p>
          <a:p>
            <a:r>
              <a:rPr lang="en-US" b="1" dirty="0">
                <a:solidFill>
                  <a:srgbClr val="0000CC"/>
                </a:solidFill>
                <a:latin typeface="Cambria" panose="02040503050406030204" pitchFamily="18" charset="0"/>
                <a:ea typeface="Cambria" panose="02040503050406030204" pitchFamily="18" charset="0"/>
              </a:rPr>
              <a:t>Deadline: &lt;</a:t>
            </a:r>
            <a:r>
              <a:rPr lang="en-US" b="1" dirty="0">
                <a:solidFill>
                  <a:srgbClr val="0000CC"/>
                </a:solidFill>
                <a:highlight>
                  <a:srgbClr val="FFFF00"/>
                </a:highlight>
                <a:latin typeface="Cambria" panose="02040503050406030204" pitchFamily="18" charset="0"/>
                <a:ea typeface="Cambria" panose="02040503050406030204" pitchFamily="18" charset="0"/>
              </a:rPr>
              <a:t>insert date</a:t>
            </a:r>
            <a:r>
              <a:rPr lang="en-US" b="1" dirty="0">
                <a:solidFill>
                  <a:srgbClr val="0000CC"/>
                </a:solidFill>
                <a:latin typeface="Cambria" panose="02040503050406030204" pitchFamily="18" charset="0"/>
                <a:ea typeface="Cambria" panose="02040503050406030204" pitchFamily="18" charset="0"/>
              </a:rPr>
              <a:t>&gt;!</a:t>
            </a:r>
          </a:p>
          <a:p>
            <a:pPr marL="0" indent="0">
              <a:buNone/>
            </a:pP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Complete the membership submission form and pay the one-time national fee of </a:t>
            </a:r>
            <a:r>
              <a:rPr lang="en-US" b="1" dirty="0">
                <a:solidFill>
                  <a:srgbClr val="0000CC"/>
                </a:solidFill>
                <a:latin typeface="Cambria" panose="02040503050406030204" pitchFamily="18" charset="0"/>
                <a:ea typeface="Cambria" panose="02040503050406030204" pitchFamily="18" charset="0"/>
              </a:rPr>
              <a:t>$</a:t>
            </a:r>
            <a:r>
              <a:rPr lang="en-US" b="1" dirty="0">
                <a:solidFill>
                  <a:srgbClr val="0000CC"/>
                </a:solidFill>
                <a:highlight>
                  <a:srgbClr val="FFFF00"/>
                </a:highlight>
                <a:latin typeface="Cambria" panose="02040503050406030204" pitchFamily="18" charset="0"/>
                <a:ea typeface="Cambria" panose="02040503050406030204" pitchFamily="18" charset="0"/>
              </a:rPr>
              <a:t>70, plus the local chapter fee of $15</a:t>
            </a:r>
            <a:r>
              <a:rPr lang="en-US" b="1" dirty="0">
                <a:solidFill>
                  <a:srgbClr val="0000CC"/>
                </a:solidFill>
                <a:latin typeface="Cambria" panose="02040503050406030204" pitchFamily="18" charset="0"/>
                <a:ea typeface="Cambria" panose="02040503050406030204" pitchFamily="18" charset="0"/>
              </a:rPr>
              <a:t>. </a:t>
            </a:r>
          </a:p>
          <a:p>
            <a:endParaRPr lang="en-US" dirty="0">
              <a:latin typeface="Cambria" panose="02040503050406030204" pitchFamily="18" charset="0"/>
              <a:ea typeface="Cambria" panose="02040503050406030204" pitchFamily="18" charset="0"/>
            </a:endParaRPr>
          </a:p>
          <a:p>
            <a:r>
              <a:rPr lang="en-US" i="1" dirty="0">
                <a:latin typeface="Cambria" panose="02040503050406030204" pitchFamily="18" charset="0"/>
                <a:ea typeface="Cambria" panose="02040503050406030204" pitchFamily="18" charset="0"/>
              </a:rPr>
              <a:t>Refer Questions To: </a:t>
            </a:r>
          </a:p>
          <a:p>
            <a:pPr marL="0" indent="0">
              <a:buNone/>
            </a:pPr>
            <a:r>
              <a:rPr lang="en-US" dirty="0">
                <a:latin typeface="Cambria" panose="02040503050406030204" pitchFamily="18" charset="0"/>
                <a:ea typeface="Cambria" panose="02040503050406030204" pitchFamily="18" charset="0"/>
              </a:rPr>
              <a:t>    National Headquarters: </a:t>
            </a:r>
            <a:r>
              <a:rPr lang="en-US" b="1" dirty="0">
                <a:latin typeface="Cambria" panose="02040503050406030204" pitchFamily="18" charset="0"/>
                <a:ea typeface="Cambria" panose="02040503050406030204" pitchFamily="18" charset="0"/>
              </a:rPr>
              <a:t>April McMillan </a:t>
            </a:r>
            <a:r>
              <a:rPr lang="en-US" dirty="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hlinkClick r:id="rId3"/>
              </a:rPr>
              <a:t>info@gammabetaphi.org</a:t>
            </a:r>
            <a:r>
              <a:rPr lang="en-US" dirty="0">
                <a:latin typeface="Cambria" panose="02040503050406030204" pitchFamily="18" charset="0"/>
                <a:ea typeface="Cambria" panose="02040503050406030204" pitchFamily="18" charset="0"/>
              </a:rPr>
              <a:t> </a:t>
            </a:r>
            <a:endParaRPr lang="en-US" dirty="0"/>
          </a:p>
        </p:txBody>
      </p:sp>
      <p:sp>
        <p:nvSpPr>
          <p:cNvPr id="3" name="Rectangle 2">
            <a:extLst>
              <a:ext uri="{FF2B5EF4-FFF2-40B4-BE49-F238E27FC236}">
                <a16:creationId xmlns:a16="http://schemas.microsoft.com/office/drawing/2014/main" id="{B9DEF7DE-EFEC-994E-A26F-CA427F78E56F}"/>
              </a:ext>
            </a:extLst>
          </p:cNvPr>
          <p:cNvSpPr/>
          <p:nvPr/>
        </p:nvSpPr>
        <p:spPr>
          <a:xfrm>
            <a:off x="1085537" y="2285999"/>
            <a:ext cx="3277456" cy="3962001"/>
          </a:xfrm>
          <a:prstGeom prst="rect">
            <a:avLst/>
          </a:prstGeom>
          <a:solidFill>
            <a:srgbClr val="3D39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Oxygen" panose="02000503000000000000" pitchFamily="2" charset="77"/>
              </a:rPr>
              <a:t>ARE YOU</a:t>
            </a:r>
            <a:br>
              <a:rPr lang="en-US" sz="2400" b="1" dirty="0">
                <a:latin typeface="Oxygen" panose="02000503000000000000" pitchFamily="2" charset="77"/>
              </a:rPr>
            </a:br>
            <a:r>
              <a:rPr lang="en-US" sz="3600" b="1" dirty="0">
                <a:solidFill>
                  <a:srgbClr val="C6973F"/>
                </a:solidFill>
                <a:latin typeface="Oxygen" panose="02000503000000000000" pitchFamily="2" charset="77"/>
              </a:rPr>
              <a:t>GAMMA BETA</a:t>
            </a:r>
          </a:p>
          <a:p>
            <a:pPr algn="ctr"/>
            <a:r>
              <a:rPr lang="en-US" sz="7600" b="1" dirty="0">
                <a:solidFill>
                  <a:srgbClr val="C6973F"/>
                </a:solidFill>
                <a:latin typeface="Oxygen" panose="02000503000000000000" pitchFamily="2" charset="77"/>
              </a:rPr>
              <a:t>PHI</a:t>
            </a:r>
            <a:r>
              <a:rPr lang="en-US" sz="7600" b="1" dirty="0">
                <a:latin typeface="Oxygen" panose="02000503000000000000" pitchFamily="2" charset="77"/>
              </a:rPr>
              <a:t>NE</a:t>
            </a:r>
          </a:p>
          <a:p>
            <a:pPr algn="ctr"/>
            <a:r>
              <a:rPr lang="en-US" sz="4400" b="1" dirty="0">
                <a:latin typeface="Oxygen" panose="02000503000000000000" pitchFamily="2" charset="77"/>
              </a:rPr>
              <a:t>ENOUGH?</a:t>
            </a:r>
          </a:p>
        </p:txBody>
      </p:sp>
    </p:spTree>
    <p:extLst>
      <p:ext uri="{BB962C8B-B14F-4D97-AF65-F5344CB8AC3E}">
        <p14:creationId xmlns:p14="http://schemas.microsoft.com/office/powerpoint/2010/main" val="3450873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US" dirty="0"/>
            </a:br>
            <a:r>
              <a:rPr lang="en-US" dirty="0"/>
              <a:t>The gamma beta phi society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rcRect/>
          <a:stretch/>
        </p:blipFill>
        <p:spPr>
          <a:xfrm>
            <a:off x="4867323" y="2286000"/>
            <a:ext cx="2946303" cy="3594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243984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Induction ceremony</a:t>
            </a:r>
          </a:p>
        </p:txBody>
      </p:sp>
      <p:sp>
        <p:nvSpPr>
          <p:cNvPr id="3" name="Content Placeholder 2"/>
          <p:cNvSpPr>
            <a:spLocks noGrp="1"/>
          </p:cNvSpPr>
          <p:nvPr>
            <p:ph sz="half" idx="1"/>
          </p:nvPr>
        </p:nvSpPr>
        <p:spPr>
          <a:xfrm>
            <a:off x="1251678" y="1711234"/>
            <a:ext cx="4246796" cy="4963885"/>
          </a:xfrm>
        </p:spPr>
        <p:txBody>
          <a:bodyPr>
            <a:normAutofit/>
          </a:bodyPr>
          <a:lstStyle/>
          <a:p>
            <a:r>
              <a:rPr lang="en-US" sz="2200" dirty="0">
                <a:latin typeface="Cambria" panose="02040503050406030204" pitchFamily="18" charset="0"/>
                <a:ea typeface="Cambria" panose="02040503050406030204" pitchFamily="18" charset="0"/>
              </a:rPr>
              <a:t>A time to celebrate both your academic achievement and your decision to give back to your community through philanthropy! </a:t>
            </a:r>
          </a:p>
          <a:p>
            <a:endParaRPr lang="en-US" sz="2200" dirty="0">
              <a:latin typeface="Cambria" panose="02040503050406030204" pitchFamily="18" charset="0"/>
              <a:ea typeface="Cambria" panose="02040503050406030204" pitchFamily="18" charset="0"/>
            </a:endParaRPr>
          </a:p>
          <a:p>
            <a:r>
              <a:rPr lang="en-US" sz="2200" dirty="0">
                <a:latin typeface="Cambria" panose="02040503050406030204" pitchFamily="18" charset="0"/>
                <a:ea typeface="Cambria" panose="02040503050406030204" pitchFamily="18" charset="0"/>
              </a:rPr>
              <a:t>Invite family members, friends, peers, faculty/staff and more! </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9329573" y="1271018"/>
            <a:ext cx="2191868" cy="2824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51876" y="4328844"/>
            <a:ext cx="3363003" cy="2241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a:off x="5830560" y="1495786"/>
            <a:ext cx="3166927" cy="2375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7995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 a member, how can I get involved?</a:t>
            </a:r>
          </a:p>
        </p:txBody>
      </p:sp>
      <p:sp>
        <p:nvSpPr>
          <p:cNvPr id="5" name="Content Placeholder 4"/>
          <p:cNvSpPr>
            <a:spLocks noGrp="1"/>
          </p:cNvSpPr>
          <p:nvPr>
            <p:ph sz="half" idx="1"/>
          </p:nvPr>
        </p:nvSpPr>
        <p:spPr/>
        <p:txBody>
          <a:bodyPr>
            <a:normAutofit fontScale="92500"/>
          </a:bodyPr>
          <a:lstStyle/>
          <a:p>
            <a:r>
              <a:rPr lang="en-US" sz="2200" dirty="0">
                <a:latin typeface="Cambria" panose="02040503050406030204" pitchFamily="18" charset="0"/>
                <a:ea typeface="Cambria" panose="02040503050406030204" pitchFamily="18" charset="0"/>
              </a:rPr>
              <a:t>Engage with your chapter regularly, either as a contributing member or an Executive Board member (President, Vice President, Secretary, Treasurer, etc.)</a:t>
            </a:r>
          </a:p>
          <a:p>
            <a:pPr marL="0" indent="0">
              <a:buNone/>
            </a:pPr>
            <a:endParaRPr lang="en-US" sz="2200" dirty="0">
              <a:latin typeface="Cambria" panose="02040503050406030204" pitchFamily="18" charset="0"/>
              <a:ea typeface="Cambria" panose="02040503050406030204" pitchFamily="18" charset="0"/>
            </a:endParaRPr>
          </a:p>
          <a:p>
            <a:r>
              <a:rPr lang="en-US" sz="2200" dirty="0">
                <a:latin typeface="Cambria" panose="02040503050406030204" pitchFamily="18" charset="0"/>
                <a:ea typeface="Cambria" panose="02040503050406030204" pitchFamily="18" charset="0"/>
              </a:rPr>
              <a:t>Identify ways to use your scholarship, intellect, and passion to impact both your campus and your local community</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648450" y="2295525"/>
            <a:ext cx="4800600" cy="3600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81912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br>
              <a:rPr lang="en-US" dirty="0"/>
            </a:br>
            <a:r>
              <a:rPr lang="en-US" dirty="0"/>
              <a:t>Remember…</a:t>
            </a:r>
          </a:p>
        </p:txBody>
      </p:sp>
      <p:sp>
        <p:nvSpPr>
          <p:cNvPr id="6" name="Content Placeholder 5"/>
          <p:cNvSpPr>
            <a:spLocks noGrp="1"/>
          </p:cNvSpPr>
          <p:nvPr>
            <p:ph idx="1"/>
          </p:nvPr>
        </p:nvSpPr>
        <p:spPr/>
        <p:txBody>
          <a:bodyPr>
            <a:normAutofit/>
          </a:bodyPr>
          <a:lstStyle/>
          <a:p>
            <a:pPr marL="0" indent="0" algn="ctr">
              <a:buNone/>
            </a:pPr>
            <a:endParaRPr lang="en-US" sz="2500" dirty="0">
              <a:latin typeface="Cambria" panose="02040503050406030204" pitchFamily="18" charset="0"/>
              <a:ea typeface="Cambria" panose="02040503050406030204" pitchFamily="18" charset="0"/>
            </a:endParaRPr>
          </a:p>
          <a:p>
            <a:pPr marL="0" indent="0" algn="ctr">
              <a:buNone/>
            </a:pPr>
            <a:r>
              <a:rPr lang="en-US" sz="2500" dirty="0">
                <a:latin typeface="Cambria" panose="02040503050406030204" pitchFamily="18" charset="0"/>
                <a:ea typeface="Cambria" panose="02040503050406030204" pitchFamily="18" charset="0"/>
              </a:rPr>
              <a:t>“Service is the rent we pay to be living. It is the very purpose of life and not something you do in your spare time.” </a:t>
            </a:r>
          </a:p>
          <a:p>
            <a:pPr marL="0" indent="0" algn="ctr">
              <a:buNone/>
            </a:pPr>
            <a:endParaRPr lang="en-US" sz="2500" dirty="0">
              <a:latin typeface="Cambria" panose="02040503050406030204" pitchFamily="18" charset="0"/>
              <a:ea typeface="Cambria" panose="02040503050406030204" pitchFamily="18" charset="0"/>
            </a:endParaRPr>
          </a:p>
          <a:p>
            <a:pPr marL="0" indent="0" algn="ctr">
              <a:buNone/>
            </a:pPr>
            <a:r>
              <a:rPr lang="en-US" sz="2500" i="1" dirty="0">
                <a:latin typeface="Cambria" panose="02040503050406030204" pitchFamily="18" charset="0"/>
                <a:ea typeface="Cambria" panose="02040503050406030204" pitchFamily="18" charset="0"/>
              </a:rPr>
              <a:t>Marian Wright Edelman</a:t>
            </a:r>
          </a:p>
        </p:txBody>
      </p:sp>
    </p:spTree>
    <p:extLst>
      <p:ext uri="{BB962C8B-B14F-4D97-AF65-F5344CB8AC3E}">
        <p14:creationId xmlns:p14="http://schemas.microsoft.com/office/powerpoint/2010/main" val="2001492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1993218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US" dirty="0"/>
            </a:br>
            <a:r>
              <a:rPr lang="en-US" dirty="0"/>
              <a:t>History of gamma beta phi</a:t>
            </a:r>
          </a:p>
        </p:txBody>
      </p:sp>
      <p:sp>
        <p:nvSpPr>
          <p:cNvPr id="3" name="Content Placeholder 2"/>
          <p:cNvSpPr>
            <a:spLocks noGrp="1"/>
          </p:cNvSpPr>
          <p:nvPr>
            <p:ph sz="half" idx="1"/>
          </p:nvPr>
        </p:nvSpPr>
        <p:spPr/>
        <p:txBody>
          <a:bodyPr>
            <a:normAutofit lnSpcReduction="10000"/>
          </a:bodyPr>
          <a:lstStyle/>
          <a:p>
            <a:pPr marL="0" indent="0" algn="ctr">
              <a:buNone/>
            </a:pPr>
            <a:endParaRPr lang="en-US" dirty="0">
              <a:latin typeface="Cambria" panose="02040503050406030204" pitchFamily="18" charset="0"/>
              <a:ea typeface="Cambria" panose="02040503050406030204" pitchFamily="18" charset="0"/>
            </a:endParaRPr>
          </a:p>
          <a:p>
            <a:pPr marL="0" indent="0" algn="ctr">
              <a:buNone/>
            </a:pPr>
            <a:r>
              <a:rPr lang="en-US" sz="2200" dirty="0">
                <a:solidFill>
                  <a:srgbClr val="3D3935"/>
                </a:solidFill>
                <a:latin typeface="Cambria" panose="02040503050406030204" pitchFamily="18" charset="0"/>
                <a:ea typeface="Cambria" panose="02040503050406030204" pitchFamily="18" charset="0"/>
              </a:rPr>
              <a:t>Chartered on March 22, 1964 in Spartanburg, South Carolina</a:t>
            </a:r>
          </a:p>
          <a:p>
            <a:pPr algn="ctr"/>
            <a:endParaRPr lang="en-US" sz="2200" dirty="0">
              <a:solidFill>
                <a:srgbClr val="3D3935"/>
              </a:solidFill>
              <a:latin typeface="Cambria" panose="02040503050406030204" pitchFamily="18" charset="0"/>
              <a:ea typeface="Cambria" panose="02040503050406030204" pitchFamily="18" charset="0"/>
            </a:endParaRPr>
          </a:p>
          <a:p>
            <a:pPr marL="0" indent="0" algn="ctr">
              <a:buNone/>
            </a:pPr>
            <a:r>
              <a:rPr lang="en-US" sz="2200" dirty="0">
                <a:solidFill>
                  <a:srgbClr val="3D3935"/>
                </a:solidFill>
                <a:latin typeface="Cambria" panose="02040503050406030204" pitchFamily="18" charset="0"/>
                <a:ea typeface="Cambria" panose="02040503050406030204" pitchFamily="18" charset="0"/>
              </a:rPr>
              <a:t>Created as a collegiate extension of the Beta Club, a high school honors society founded by Dr. John W. Harris</a:t>
            </a:r>
          </a:p>
          <a:p>
            <a:pPr marL="0" indent="0">
              <a:buNone/>
            </a:pPr>
            <a:endParaRPr lang="en-US" dirty="0"/>
          </a:p>
          <a:p>
            <a:pPr marL="0" indent="0">
              <a:buNone/>
            </a:pPr>
            <a:r>
              <a:rPr lang="en-US" dirty="0"/>
              <a:t> </a:t>
            </a:r>
          </a:p>
        </p:txBody>
      </p:sp>
      <p:pic>
        <p:nvPicPr>
          <p:cNvPr id="5" name="Content Placeholder 4"/>
          <p:cNvPicPr>
            <a:picLocks noGrp="1" noChangeAspect="1"/>
          </p:cNvPicPr>
          <p:nvPr>
            <p:ph sz="half" idx="2"/>
          </p:nvPr>
        </p:nvPicPr>
        <p:blipFill>
          <a:blip r:embed="rId2"/>
          <a:stretch>
            <a:fillRect/>
          </a:stretch>
        </p:blipFill>
        <p:spPr>
          <a:xfrm>
            <a:off x="7235954" y="2286000"/>
            <a:ext cx="3625592" cy="3619500"/>
          </a:xfrm>
          <a:prstGeom prst="rect">
            <a:avLst/>
          </a:prstGeom>
        </p:spPr>
      </p:pic>
    </p:spTree>
    <p:extLst>
      <p:ext uri="{BB962C8B-B14F-4D97-AF65-F5344CB8AC3E}">
        <p14:creationId xmlns:p14="http://schemas.microsoft.com/office/powerpoint/2010/main" val="195844913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Creation of today’s national</a:t>
            </a:r>
            <a:br>
              <a:rPr lang="en-US" dirty="0"/>
            </a:br>
            <a:r>
              <a:rPr lang="en-US" dirty="0"/>
              <a:t>Objectives for gamma beta phi</a:t>
            </a:r>
          </a:p>
        </p:txBody>
      </p:sp>
      <p:sp>
        <p:nvSpPr>
          <p:cNvPr id="3" name="Content Placeholder 2"/>
          <p:cNvSpPr>
            <a:spLocks noGrp="1"/>
          </p:cNvSpPr>
          <p:nvPr>
            <p:ph sz="half" idx="1"/>
          </p:nvPr>
        </p:nvSpPr>
        <p:spPr>
          <a:xfrm>
            <a:off x="1257300" y="2286000"/>
            <a:ext cx="5417820" cy="3619500"/>
          </a:xfrm>
        </p:spPr>
        <p:txBody>
          <a:bodyPr>
            <a:noAutofit/>
          </a:bodyPr>
          <a:lstStyle/>
          <a:p>
            <a:r>
              <a:rPr lang="en-US" sz="2200" dirty="0">
                <a:latin typeface="Cambria" panose="02040503050406030204" pitchFamily="18" charset="0"/>
                <a:ea typeface="Cambria" panose="02040503050406030204" pitchFamily="18" charset="0"/>
              </a:rPr>
              <a:t>To recognize and encourage in education</a:t>
            </a:r>
          </a:p>
          <a:p>
            <a:endParaRPr lang="en-US" sz="2200" dirty="0">
              <a:latin typeface="Cambria" panose="02040503050406030204" pitchFamily="18" charset="0"/>
              <a:ea typeface="Cambria" panose="02040503050406030204" pitchFamily="18" charset="0"/>
            </a:endParaRPr>
          </a:p>
          <a:p>
            <a:r>
              <a:rPr lang="en-US" sz="2200" dirty="0">
                <a:latin typeface="Cambria" panose="02040503050406030204" pitchFamily="18" charset="0"/>
                <a:ea typeface="Cambria" panose="02040503050406030204" pitchFamily="18" charset="0"/>
              </a:rPr>
              <a:t>To promote the development of leadership ability and character in its members</a:t>
            </a:r>
          </a:p>
          <a:p>
            <a:endParaRPr lang="en-US" sz="2200" dirty="0">
              <a:latin typeface="Cambria" panose="02040503050406030204" pitchFamily="18" charset="0"/>
              <a:ea typeface="Cambria" panose="02040503050406030204" pitchFamily="18" charset="0"/>
            </a:endParaRPr>
          </a:p>
          <a:p>
            <a:r>
              <a:rPr lang="en-US" sz="2200" dirty="0">
                <a:latin typeface="Cambria" panose="02040503050406030204" pitchFamily="18" charset="0"/>
                <a:ea typeface="Cambria" panose="02040503050406030204" pitchFamily="18" charset="0"/>
              </a:rPr>
              <a:t>To foster, disseminate, and improve education through appropriate service projects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648450" y="2295525"/>
            <a:ext cx="4800600" cy="3600450"/>
          </a:xfrm>
        </p:spPr>
      </p:pic>
    </p:spTree>
    <p:extLst>
      <p:ext uri="{BB962C8B-B14F-4D97-AF65-F5344CB8AC3E}">
        <p14:creationId xmlns:p14="http://schemas.microsoft.com/office/powerpoint/2010/main" val="39474654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US" dirty="0"/>
            </a:br>
            <a:r>
              <a:rPr lang="en-US" dirty="0"/>
              <a:t>Gamma beta phi today</a:t>
            </a:r>
          </a:p>
        </p:txBody>
      </p:sp>
      <p:sp>
        <p:nvSpPr>
          <p:cNvPr id="4" name="Content Placeholder 3"/>
          <p:cNvSpPr>
            <a:spLocks noGrp="1"/>
          </p:cNvSpPr>
          <p:nvPr>
            <p:ph sz="half" idx="1"/>
          </p:nvPr>
        </p:nvSpPr>
        <p:spPr>
          <a:xfrm>
            <a:off x="1097280" y="2286000"/>
            <a:ext cx="5656217" cy="3619500"/>
          </a:xfrm>
        </p:spPr>
        <p:txBody>
          <a:bodyPr>
            <a:noAutofit/>
          </a:bodyPr>
          <a:lstStyle/>
          <a:p>
            <a:r>
              <a:rPr lang="en-US" sz="2100" dirty="0">
                <a:latin typeface="Cambria" panose="02040503050406030204" pitchFamily="18" charset="0"/>
                <a:ea typeface="Cambria" panose="02040503050406030204" pitchFamily="18" charset="0"/>
              </a:rPr>
              <a:t>The Society serves as one of the nation’s premiere “general” honor societies</a:t>
            </a:r>
          </a:p>
          <a:p>
            <a:endParaRPr lang="en-US" sz="2100" dirty="0">
              <a:latin typeface="Cambria" panose="02040503050406030204" pitchFamily="18" charset="0"/>
              <a:ea typeface="Cambria" panose="02040503050406030204" pitchFamily="18" charset="0"/>
            </a:endParaRPr>
          </a:p>
          <a:p>
            <a:r>
              <a:rPr lang="en-US" sz="2100" dirty="0">
                <a:latin typeface="Cambria" panose="02040503050406030204" pitchFamily="18" charset="0"/>
                <a:ea typeface="Cambria" panose="02040503050406030204" pitchFamily="18" charset="0"/>
              </a:rPr>
              <a:t>Holds over 80 chapters at community colleges, liberal arts institutions, private colleges, and public research universities across America</a:t>
            </a:r>
          </a:p>
          <a:p>
            <a:endParaRPr lang="en-US" sz="2100" dirty="0">
              <a:latin typeface="Cambria" panose="02040503050406030204" pitchFamily="18" charset="0"/>
              <a:ea typeface="Cambria" panose="02040503050406030204" pitchFamily="18" charset="0"/>
            </a:endParaRPr>
          </a:p>
          <a:p>
            <a:r>
              <a:rPr lang="en-US" sz="2100" dirty="0">
                <a:latin typeface="Cambria" panose="02040503050406030204" pitchFamily="18" charset="0"/>
                <a:ea typeface="Cambria" panose="02040503050406030204" pitchFamily="18" charset="0"/>
              </a:rPr>
              <a:t>The Society has inducted well over 100,000 collegiate scholars since its inception</a:t>
            </a:r>
          </a:p>
        </p:txBody>
      </p:sp>
      <p:pic>
        <p:nvPicPr>
          <p:cNvPr id="1026" name="Picture 2" descr="Image result for Gamma Beta Phi"/>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340839" y="2286000"/>
            <a:ext cx="5430654" cy="338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1976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gamma beta phi difference</a:t>
            </a:r>
          </a:p>
        </p:txBody>
      </p:sp>
      <p:sp>
        <p:nvSpPr>
          <p:cNvPr id="3" name="Content Placeholder 2"/>
          <p:cNvSpPr>
            <a:spLocks noGrp="1"/>
          </p:cNvSpPr>
          <p:nvPr>
            <p:ph sz="half" idx="1"/>
          </p:nvPr>
        </p:nvSpPr>
        <p:spPr>
          <a:xfrm>
            <a:off x="1257300" y="2285999"/>
            <a:ext cx="4800600" cy="4127863"/>
          </a:xfrm>
        </p:spPr>
        <p:txBody>
          <a:bodyPr>
            <a:normAutofit fontScale="92500" lnSpcReduction="10000"/>
          </a:bodyPr>
          <a:lstStyle/>
          <a:p>
            <a:r>
              <a:rPr lang="en-US" dirty="0">
                <a:latin typeface="Cambria" panose="02040503050406030204" pitchFamily="18" charset="0"/>
                <a:ea typeface="Cambria" panose="02040503050406030204" pitchFamily="18" charset="0"/>
              </a:rPr>
              <a:t>Magic Number: </a:t>
            </a:r>
            <a:r>
              <a:rPr lang="en-US" b="1" dirty="0">
                <a:solidFill>
                  <a:srgbClr val="FF0000"/>
                </a:solidFill>
                <a:latin typeface="Cambria" panose="02040503050406030204" pitchFamily="18" charset="0"/>
                <a:ea typeface="Cambria" panose="02040503050406030204" pitchFamily="18" charset="0"/>
              </a:rPr>
              <a:t>272</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The number of collegiate honor societies across America</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They vary in functionality, based on student eligibility and the type of institution</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The vast majority of collegiate honor societies focus on what you have done, </a:t>
            </a:r>
            <a:r>
              <a:rPr lang="en-US" b="1" i="1" dirty="0">
                <a:solidFill>
                  <a:srgbClr val="0000CC"/>
                </a:solidFill>
                <a:latin typeface="Cambria" panose="02040503050406030204" pitchFamily="18" charset="0"/>
                <a:ea typeface="Cambria" panose="02040503050406030204" pitchFamily="18" charset="0"/>
              </a:rPr>
              <a:t>pre-induction</a:t>
            </a:r>
          </a:p>
        </p:txBody>
      </p:sp>
      <p:sp>
        <p:nvSpPr>
          <p:cNvPr id="4" name="Content Placeholder 3"/>
          <p:cNvSpPr>
            <a:spLocks noGrp="1"/>
          </p:cNvSpPr>
          <p:nvPr>
            <p:ph sz="half" idx="2"/>
          </p:nvPr>
        </p:nvSpPr>
        <p:spPr>
          <a:xfrm>
            <a:off x="6647796" y="2286000"/>
            <a:ext cx="4800600" cy="4127862"/>
          </a:xfrm>
        </p:spPr>
        <p:txBody>
          <a:bodyPr>
            <a:normAutofit fontScale="92500" lnSpcReduction="10000"/>
          </a:bodyPr>
          <a:lstStyle/>
          <a:p>
            <a:r>
              <a:rPr lang="en-US" dirty="0">
                <a:latin typeface="Cambria" panose="02040503050406030204" pitchFamily="18" charset="0"/>
                <a:ea typeface="Cambria" panose="02040503050406030204" pitchFamily="18" charset="0"/>
              </a:rPr>
              <a:t>The Gamma Beta Phi Society focuses on what you will do </a:t>
            </a:r>
            <a:r>
              <a:rPr lang="en-US" b="1" i="1" dirty="0">
                <a:solidFill>
                  <a:srgbClr val="0000CC"/>
                </a:solidFill>
                <a:latin typeface="Cambria" panose="02040503050406030204" pitchFamily="18" charset="0"/>
                <a:ea typeface="Cambria" panose="02040503050406030204" pitchFamily="18" charset="0"/>
              </a:rPr>
              <a:t>post-induction</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Gamma Beta Phi is a national/collegiate honor </a:t>
            </a:r>
            <a:r>
              <a:rPr lang="en-US" b="1" i="1" dirty="0">
                <a:solidFill>
                  <a:srgbClr val="0000CC"/>
                </a:solidFill>
                <a:latin typeface="Cambria" panose="02040503050406030204" pitchFamily="18" charset="0"/>
                <a:ea typeface="Cambria" panose="02040503050406030204" pitchFamily="18" charset="0"/>
              </a:rPr>
              <a:t>AND</a:t>
            </a:r>
            <a:r>
              <a:rPr lang="en-US" dirty="0">
                <a:latin typeface="Cambria" panose="02040503050406030204" pitchFamily="18" charset="0"/>
                <a:ea typeface="Cambria" panose="02040503050406030204" pitchFamily="18" charset="0"/>
              </a:rPr>
              <a:t> service society</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Focus on identifying the best and the brightest collegiate scholars across America, and challenging them to impact their local communities through philanthropy and service projects</a:t>
            </a:r>
          </a:p>
        </p:txBody>
      </p:sp>
    </p:spTree>
    <p:extLst>
      <p:ext uri="{BB962C8B-B14F-4D97-AF65-F5344CB8AC3E}">
        <p14:creationId xmlns:p14="http://schemas.microsoft.com/office/powerpoint/2010/main" val="12128040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additive="base">
                                        <p:cTn id="3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US" dirty="0"/>
            </a:br>
            <a:r>
              <a:rPr lang="en-US" dirty="0"/>
              <a:t>Pillars of gamma beta phi</a:t>
            </a:r>
          </a:p>
        </p:txBody>
      </p:sp>
      <p:sp>
        <p:nvSpPr>
          <p:cNvPr id="3" name="Content Placeholder 2"/>
          <p:cNvSpPr>
            <a:spLocks noGrp="1"/>
          </p:cNvSpPr>
          <p:nvPr>
            <p:ph sz="half" idx="1"/>
          </p:nvPr>
        </p:nvSpPr>
        <p:spPr>
          <a:xfrm>
            <a:off x="1257300" y="2195267"/>
            <a:ext cx="4800600" cy="3697876"/>
          </a:xfrm>
        </p:spPr>
        <p:txBody>
          <a:bodyPr>
            <a:noAutofit/>
          </a:bodyPr>
          <a:lstStyle/>
          <a:p>
            <a:pPr marL="0" indent="0" algn="ctr">
              <a:buNone/>
            </a:pPr>
            <a:endParaRPr lang="en-US" sz="3000" dirty="0">
              <a:latin typeface="Cambria" panose="02040503050406030204" pitchFamily="18" charset="0"/>
              <a:ea typeface="Cambria" panose="02040503050406030204" pitchFamily="18" charset="0"/>
            </a:endParaRPr>
          </a:p>
          <a:p>
            <a:pPr marL="0" indent="0" algn="ctr">
              <a:buNone/>
            </a:pPr>
            <a:r>
              <a:rPr lang="en-US" sz="3000" b="1" i="1" dirty="0">
                <a:solidFill>
                  <a:srgbClr val="C6973F"/>
                </a:solidFill>
                <a:latin typeface="Cambria" panose="02040503050406030204" pitchFamily="18" charset="0"/>
                <a:ea typeface="Cambria" panose="02040503050406030204" pitchFamily="18" charset="0"/>
              </a:rPr>
              <a:t>Scholarship</a:t>
            </a:r>
          </a:p>
          <a:p>
            <a:pPr marL="0" indent="0" algn="ctr">
              <a:buNone/>
            </a:pPr>
            <a:endParaRPr lang="en-US" sz="3000" b="1" i="1" dirty="0">
              <a:solidFill>
                <a:srgbClr val="C6973F"/>
              </a:solidFill>
              <a:latin typeface="Cambria" panose="02040503050406030204" pitchFamily="18" charset="0"/>
              <a:ea typeface="Cambria" panose="02040503050406030204" pitchFamily="18" charset="0"/>
            </a:endParaRPr>
          </a:p>
          <a:p>
            <a:pPr marL="0" indent="0" algn="ctr">
              <a:buNone/>
            </a:pPr>
            <a:r>
              <a:rPr lang="en-US" sz="3000" b="1" i="1" dirty="0">
                <a:solidFill>
                  <a:srgbClr val="C6973F"/>
                </a:solidFill>
                <a:latin typeface="Cambria" panose="02040503050406030204" pitchFamily="18" charset="0"/>
                <a:ea typeface="Cambria" panose="02040503050406030204" pitchFamily="18" charset="0"/>
              </a:rPr>
              <a:t>Service</a:t>
            </a:r>
          </a:p>
          <a:p>
            <a:pPr marL="0" indent="0" algn="ctr">
              <a:buNone/>
            </a:pPr>
            <a:endParaRPr lang="en-US" sz="3000" b="1" i="1" dirty="0">
              <a:solidFill>
                <a:srgbClr val="C6973F"/>
              </a:solidFill>
              <a:latin typeface="Cambria" panose="02040503050406030204" pitchFamily="18" charset="0"/>
              <a:ea typeface="Cambria" panose="02040503050406030204" pitchFamily="18" charset="0"/>
            </a:endParaRPr>
          </a:p>
          <a:p>
            <a:pPr marL="0" indent="0" algn="ctr">
              <a:buNone/>
            </a:pPr>
            <a:r>
              <a:rPr lang="en-US" sz="3000" b="1" i="1" dirty="0">
                <a:solidFill>
                  <a:srgbClr val="C6973F"/>
                </a:solidFill>
                <a:latin typeface="Cambria" panose="02040503050406030204" pitchFamily="18" charset="0"/>
                <a:ea typeface="Cambria" panose="02040503050406030204" pitchFamily="18" charset="0"/>
              </a:rPr>
              <a:t>Character</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5715544" y="2418080"/>
            <a:ext cx="5231130" cy="3487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91380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Pillar #1 – scholarship</a:t>
            </a:r>
          </a:p>
        </p:txBody>
      </p:sp>
      <p:sp>
        <p:nvSpPr>
          <p:cNvPr id="5" name="Content Placeholder 4"/>
          <p:cNvSpPr>
            <a:spLocks noGrp="1"/>
          </p:cNvSpPr>
          <p:nvPr>
            <p:ph sz="half" idx="1"/>
          </p:nvPr>
        </p:nvSpPr>
        <p:spPr>
          <a:xfrm>
            <a:off x="1251678" y="1874517"/>
            <a:ext cx="4800600" cy="4075611"/>
          </a:xfrm>
        </p:spPr>
        <p:txBody>
          <a:bodyPr>
            <a:normAutofit/>
          </a:bodyPr>
          <a:lstStyle/>
          <a:p>
            <a:r>
              <a:rPr lang="en-US" sz="2200" dirty="0">
                <a:latin typeface="Cambria" panose="02040503050406030204" pitchFamily="18" charset="0"/>
                <a:ea typeface="Cambria" panose="02040503050406030204" pitchFamily="18" charset="0"/>
              </a:rPr>
              <a:t>Members excel inside of the classroom, earning high remarks from their professors and peers alike</a:t>
            </a:r>
          </a:p>
          <a:p>
            <a:endParaRPr lang="en-US" sz="2200" dirty="0">
              <a:latin typeface="Cambria" panose="02040503050406030204" pitchFamily="18" charset="0"/>
              <a:ea typeface="Cambria" panose="02040503050406030204" pitchFamily="18" charset="0"/>
            </a:endParaRPr>
          </a:p>
          <a:p>
            <a:r>
              <a:rPr lang="en-US" sz="2200" dirty="0">
                <a:latin typeface="Cambria" panose="02040503050406030204" pitchFamily="18" charset="0"/>
                <a:ea typeface="Cambria" panose="02040503050406030204" pitchFamily="18" charset="0"/>
              </a:rPr>
              <a:t>They succeed in all areas of academia, with academic disciplines that span the spectrum between undergraduate and graduate studies</a:t>
            </a:r>
          </a:p>
        </p:txBody>
      </p:sp>
      <p:pic>
        <p:nvPicPr>
          <p:cNvPr id="7" name="Content Placeholder 6"/>
          <p:cNvPicPr>
            <a:picLocks noGrp="1" noChangeAspect="1"/>
          </p:cNvPicPr>
          <p:nvPr>
            <p:ph sz="half" idx="2"/>
          </p:nvPr>
        </p:nvPicPr>
        <p:blipFill>
          <a:blip r:embed="rId2"/>
          <a:stretch>
            <a:fillRect/>
          </a:stretch>
        </p:blipFill>
        <p:spPr>
          <a:xfrm>
            <a:off x="7315200" y="1874517"/>
            <a:ext cx="3162705" cy="4623443"/>
          </a:xfrm>
          <a:prstGeom prst="rect">
            <a:avLst/>
          </a:prstGeom>
        </p:spPr>
      </p:pic>
    </p:spTree>
    <p:extLst>
      <p:ext uri="{BB962C8B-B14F-4D97-AF65-F5344CB8AC3E}">
        <p14:creationId xmlns:p14="http://schemas.microsoft.com/office/powerpoint/2010/main" val="29170936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Pillar #2 – service</a:t>
            </a:r>
          </a:p>
        </p:txBody>
      </p:sp>
      <p:sp>
        <p:nvSpPr>
          <p:cNvPr id="5" name="Content Placeholder 4"/>
          <p:cNvSpPr>
            <a:spLocks noGrp="1"/>
          </p:cNvSpPr>
          <p:nvPr>
            <p:ph sz="half" idx="2"/>
          </p:nvPr>
        </p:nvSpPr>
        <p:spPr>
          <a:xfrm>
            <a:off x="5747657" y="1874517"/>
            <a:ext cx="5852160" cy="4696099"/>
          </a:xfrm>
        </p:spPr>
        <p:txBody>
          <a:bodyPr>
            <a:normAutofit/>
          </a:bodyPr>
          <a:lstStyle/>
          <a:p>
            <a:r>
              <a:rPr lang="en-US" sz="2200" dirty="0">
                <a:latin typeface="Cambria" panose="02040503050406030204" pitchFamily="18" charset="0"/>
                <a:ea typeface="Cambria" panose="02040503050406030204" pitchFamily="18" charset="0"/>
              </a:rPr>
              <a:t>Philanthropy serves as the core of our Society</a:t>
            </a:r>
          </a:p>
          <a:p>
            <a:endParaRPr lang="en-US" sz="2200" dirty="0">
              <a:latin typeface="Cambria" panose="02040503050406030204" pitchFamily="18" charset="0"/>
              <a:ea typeface="Cambria" panose="02040503050406030204" pitchFamily="18" charset="0"/>
            </a:endParaRPr>
          </a:p>
          <a:p>
            <a:r>
              <a:rPr lang="en-US" sz="2200" dirty="0">
                <a:latin typeface="Cambria" panose="02040503050406030204" pitchFamily="18" charset="0"/>
                <a:ea typeface="Cambria" panose="02040503050406030204" pitchFamily="18" charset="0"/>
              </a:rPr>
              <a:t>Our chapters implement a myriad of service projects each year, both big and small, to empower those around them</a:t>
            </a:r>
          </a:p>
          <a:p>
            <a:endParaRPr lang="en-US" sz="2200" dirty="0">
              <a:latin typeface="Cambria" panose="02040503050406030204" pitchFamily="18" charset="0"/>
              <a:ea typeface="Cambria" panose="02040503050406030204" pitchFamily="18" charset="0"/>
            </a:endParaRPr>
          </a:p>
          <a:p>
            <a:r>
              <a:rPr lang="en-US" sz="2200" dirty="0">
                <a:latin typeface="Cambria" panose="02040503050406030204" pitchFamily="18" charset="0"/>
                <a:ea typeface="Cambria" panose="02040503050406030204" pitchFamily="18" charset="0"/>
              </a:rPr>
              <a:t>With thousands of collegiate scholars across America focusing on philanthropic work annually, Gamma Beta Phi is truly leading the way in terms of social change and community development</a:t>
            </a:r>
          </a:p>
        </p:txBody>
      </p:sp>
      <p:pic>
        <p:nvPicPr>
          <p:cNvPr id="11" name="Content Placeholder 10"/>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1058465" y="2558263"/>
            <a:ext cx="4550939" cy="3033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74868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Badge">
  <a:themeElements>
    <a:clrScheme name="GBP theme">
      <a:dk1>
        <a:srgbClr val="3C3834"/>
      </a:dk1>
      <a:lt1>
        <a:srgbClr val="FFFFFF"/>
      </a:lt1>
      <a:dk2>
        <a:srgbClr val="3C3834"/>
      </a:dk2>
      <a:lt2>
        <a:srgbClr val="F3F3F2"/>
      </a:lt2>
      <a:accent1>
        <a:srgbClr val="C6973F"/>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BP student overview - 26JUL2021" id="{E9862620-ED24-4F49-9C16-ADC3EFDA7570}" vid="{D16FC899-D546-A940-A7DD-4325FC32FE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44</TotalTime>
  <Words>1178</Words>
  <Application>Microsoft Macintosh PowerPoint</Application>
  <PresentationFormat>Widescreen</PresentationFormat>
  <Paragraphs>145</Paragraphs>
  <Slides>23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Cambria</vt:lpstr>
      <vt:lpstr>Gill Sans MT</vt:lpstr>
      <vt:lpstr>Impact</vt:lpstr>
      <vt:lpstr>Oxygen</vt:lpstr>
      <vt:lpstr>Badge</vt:lpstr>
      <vt:lpstr>  The gamma beta phi national honor society </vt:lpstr>
      <vt:lpstr> The gamma beta phi society</vt:lpstr>
      <vt:lpstr> History of gamma beta phi</vt:lpstr>
      <vt:lpstr>Creation of today’s national Objectives for gamma beta phi</vt:lpstr>
      <vt:lpstr> Gamma beta phi today</vt:lpstr>
      <vt:lpstr>The gamma beta phi difference</vt:lpstr>
      <vt:lpstr> Pillars of gamma beta phi</vt:lpstr>
      <vt:lpstr>Pillar #1 – scholarship</vt:lpstr>
      <vt:lpstr>Pillar #2 – service</vt:lpstr>
      <vt:lpstr>Pillar #3 – character</vt:lpstr>
      <vt:lpstr>7 Benefits of joining  the gamma beta phi society</vt:lpstr>
      <vt:lpstr>7 Benefits of joining  the gamma beta phi society</vt:lpstr>
      <vt:lpstr>7 Benefits of joining  the gamma beta phi society</vt:lpstr>
      <vt:lpstr>7 Benefits of joining  the gamma beta phi society</vt:lpstr>
      <vt:lpstr>7 Benefits of joining  the gamma beta phi society</vt:lpstr>
      <vt:lpstr>National service projects</vt:lpstr>
      <vt:lpstr>Gamma beta phi memorabilia</vt:lpstr>
      <vt:lpstr>How was I selected as an eligible member?</vt:lpstr>
      <vt:lpstr>How can I join? When is the Deadline to join?</vt:lpstr>
      <vt:lpstr>Induction ceremony</vt:lpstr>
      <vt:lpstr>As a member, how can I get involved?</vt:lpstr>
      <vt:lpstr> Remember…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gamma beta phi national honor society   Pellissippi State community college </dc:title>
  <dc:creator>April Mcmillan</dc:creator>
  <cp:lastModifiedBy>April Mcmillan</cp:lastModifiedBy>
  <cp:revision>5</cp:revision>
  <dcterms:created xsi:type="dcterms:W3CDTF">2021-09-16T15:53:08Z</dcterms:created>
  <dcterms:modified xsi:type="dcterms:W3CDTF">2021-12-07T13:33:38Z</dcterms:modified>
</cp:coreProperties>
</file>